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20DD85-150D-4709-BBE6-9D52B12298D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293767D-098E-417D-9419-9D6EBB81E9A7}">
      <dgm:prSet/>
      <dgm:spPr/>
      <dgm:t>
        <a:bodyPr/>
        <a:lstStyle/>
        <a:p>
          <a:r>
            <a:rPr lang="en-US"/>
            <a:t>Instructions that a computer follows</a:t>
          </a:r>
        </a:p>
      </dgm:t>
    </dgm:pt>
    <dgm:pt modelId="{4F4544EC-C53D-4AF7-BA2D-F13A66992381}" type="parTrans" cxnId="{8E0C1844-FA22-46AE-91E9-AEAD8003E095}">
      <dgm:prSet/>
      <dgm:spPr/>
      <dgm:t>
        <a:bodyPr/>
        <a:lstStyle/>
        <a:p>
          <a:endParaRPr lang="en-US"/>
        </a:p>
      </dgm:t>
    </dgm:pt>
    <dgm:pt modelId="{D6AAE5EA-6E59-4C09-98CD-B1C982CFB012}" type="sibTrans" cxnId="{8E0C1844-FA22-46AE-91E9-AEAD8003E095}">
      <dgm:prSet/>
      <dgm:spPr/>
      <dgm:t>
        <a:bodyPr/>
        <a:lstStyle/>
        <a:p>
          <a:endParaRPr lang="en-US"/>
        </a:p>
      </dgm:t>
    </dgm:pt>
    <dgm:pt modelId="{DE61B075-EB77-440D-AF70-B4A57B00C544}">
      <dgm:prSet/>
      <dgm:spPr/>
      <dgm:t>
        <a:bodyPr/>
        <a:lstStyle/>
        <a:p>
          <a:r>
            <a:rPr lang="en-US"/>
            <a:t>Programs are written in code. </a:t>
          </a:r>
        </a:p>
      </dgm:t>
    </dgm:pt>
    <dgm:pt modelId="{7FB29DA9-17B1-4C65-8F45-7D2A6DFF3CCD}" type="parTrans" cxnId="{DE8237B7-900D-4055-A3F2-A4615501F7FF}">
      <dgm:prSet/>
      <dgm:spPr/>
      <dgm:t>
        <a:bodyPr/>
        <a:lstStyle/>
        <a:p>
          <a:endParaRPr lang="en-US"/>
        </a:p>
      </dgm:t>
    </dgm:pt>
    <dgm:pt modelId="{96A6B7A3-639C-49A5-85E0-F50CB61EAE48}" type="sibTrans" cxnId="{DE8237B7-900D-4055-A3F2-A4615501F7FF}">
      <dgm:prSet/>
      <dgm:spPr/>
      <dgm:t>
        <a:bodyPr/>
        <a:lstStyle/>
        <a:p>
          <a:endParaRPr lang="en-US"/>
        </a:p>
      </dgm:t>
    </dgm:pt>
    <dgm:pt modelId="{79AFB8E4-8640-44D6-A7C5-2BCA391BE658}" type="pres">
      <dgm:prSet presAssocID="{BA20DD85-150D-4709-BBE6-9D52B12298D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3EC951D-4B36-40B7-9FE2-8BB94651FE7C}" type="pres">
      <dgm:prSet presAssocID="{B293767D-098E-417D-9419-9D6EBB81E9A7}" presName="hierRoot1" presStyleCnt="0"/>
      <dgm:spPr/>
    </dgm:pt>
    <dgm:pt modelId="{87AE8717-B8FB-4B33-AC7B-A48BC2211937}" type="pres">
      <dgm:prSet presAssocID="{B293767D-098E-417D-9419-9D6EBB81E9A7}" presName="composite" presStyleCnt="0"/>
      <dgm:spPr/>
    </dgm:pt>
    <dgm:pt modelId="{18C76CB6-2C2C-4137-B6F5-14A75462FE03}" type="pres">
      <dgm:prSet presAssocID="{B293767D-098E-417D-9419-9D6EBB81E9A7}" presName="background" presStyleLbl="node0" presStyleIdx="0" presStyleCnt="2"/>
      <dgm:spPr/>
    </dgm:pt>
    <dgm:pt modelId="{FF5FC1C1-F02A-4F7D-95DC-356C44D5C513}" type="pres">
      <dgm:prSet presAssocID="{B293767D-098E-417D-9419-9D6EBB81E9A7}" presName="text" presStyleLbl="fgAcc0" presStyleIdx="0" presStyleCnt="2">
        <dgm:presLayoutVars>
          <dgm:chPref val="3"/>
        </dgm:presLayoutVars>
      </dgm:prSet>
      <dgm:spPr/>
    </dgm:pt>
    <dgm:pt modelId="{548AD0F6-D790-47C5-A14C-C3E0755A30B6}" type="pres">
      <dgm:prSet presAssocID="{B293767D-098E-417D-9419-9D6EBB81E9A7}" presName="hierChild2" presStyleCnt="0"/>
      <dgm:spPr/>
    </dgm:pt>
    <dgm:pt modelId="{19254093-583A-4A04-B792-50040BA7D16B}" type="pres">
      <dgm:prSet presAssocID="{DE61B075-EB77-440D-AF70-B4A57B00C544}" presName="hierRoot1" presStyleCnt="0"/>
      <dgm:spPr/>
    </dgm:pt>
    <dgm:pt modelId="{5FD83950-D5E5-4814-A459-F9C4A8A05B59}" type="pres">
      <dgm:prSet presAssocID="{DE61B075-EB77-440D-AF70-B4A57B00C544}" presName="composite" presStyleCnt="0"/>
      <dgm:spPr/>
    </dgm:pt>
    <dgm:pt modelId="{92175E5D-91A8-49DE-8EAD-8DF27A7B22F6}" type="pres">
      <dgm:prSet presAssocID="{DE61B075-EB77-440D-AF70-B4A57B00C544}" presName="background" presStyleLbl="node0" presStyleIdx="1" presStyleCnt="2"/>
      <dgm:spPr/>
    </dgm:pt>
    <dgm:pt modelId="{2CEC2BC3-909E-4A04-86F2-FC368E998A32}" type="pres">
      <dgm:prSet presAssocID="{DE61B075-EB77-440D-AF70-B4A57B00C544}" presName="text" presStyleLbl="fgAcc0" presStyleIdx="1" presStyleCnt="2">
        <dgm:presLayoutVars>
          <dgm:chPref val="3"/>
        </dgm:presLayoutVars>
      </dgm:prSet>
      <dgm:spPr/>
    </dgm:pt>
    <dgm:pt modelId="{ACA524A3-7923-4D49-AF35-9ED7E939C520}" type="pres">
      <dgm:prSet presAssocID="{DE61B075-EB77-440D-AF70-B4A57B00C544}" presName="hierChild2" presStyleCnt="0"/>
      <dgm:spPr/>
    </dgm:pt>
  </dgm:ptLst>
  <dgm:cxnLst>
    <dgm:cxn modelId="{26EF803D-226C-4466-A58B-3A5D7F56EB24}" type="presOf" srcId="{BA20DD85-150D-4709-BBE6-9D52B12298DC}" destId="{79AFB8E4-8640-44D6-A7C5-2BCA391BE658}" srcOrd="0" destOrd="0" presId="urn:microsoft.com/office/officeart/2005/8/layout/hierarchy1"/>
    <dgm:cxn modelId="{F83E763F-3AD1-410A-AD7C-671CAB7DEC3E}" type="presOf" srcId="{DE61B075-EB77-440D-AF70-B4A57B00C544}" destId="{2CEC2BC3-909E-4A04-86F2-FC368E998A32}" srcOrd="0" destOrd="0" presId="urn:microsoft.com/office/officeart/2005/8/layout/hierarchy1"/>
    <dgm:cxn modelId="{8E0C1844-FA22-46AE-91E9-AEAD8003E095}" srcId="{BA20DD85-150D-4709-BBE6-9D52B12298DC}" destId="{B293767D-098E-417D-9419-9D6EBB81E9A7}" srcOrd="0" destOrd="0" parTransId="{4F4544EC-C53D-4AF7-BA2D-F13A66992381}" sibTransId="{D6AAE5EA-6E59-4C09-98CD-B1C982CFB012}"/>
    <dgm:cxn modelId="{DE8237B7-900D-4055-A3F2-A4615501F7FF}" srcId="{BA20DD85-150D-4709-BBE6-9D52B12298DC}" destId="{DE61B075-EB77-440D-AF70-B4A57B00C544}" srcOrd="1" destOrd="0" parTransId="{7FB29DA9-17B1-4C65-8F45-7D2A6DFF3CCD}" sibTransId="{96A6B7A3-639C-49A5-85E0-F50CB61EAE48}"/>
    <dgm:cxn modelId="{1EDA49E2-6C77-4BCA-841A-05ACFADB6DE8}" type="presOf" srcId="{B293767D-098E-417D-9419-9D6EBB81E9A7}" destId="{FF5FC1C1-F02A-4F7D-95DC-356C44D5C513}" srcOrd="0" destOrd="0" presId="urn:microsoft.com/office/officeart/2005/8/layout/hierarchy1"/>
    <dgm:cxn modelId="{ED5FA4AA-47FD-4541-9273-F7D1BCA397CD}" type="presParOf" srcId="{79AFB8E4-8640-44D6-A7C5-2BCA391BE658}" destId="{43EC951D-4B36-40B7-9FE2-8BB94651FE7C}" srcOrd="0" destOrd="0" presId="urn:microsoft.com/office/officeart/2005/8/layout/hierarchy1"/>
    <dgm:cxn modelId="{7134E12E-F4F1-4C9C-A97D-B28167EE0480}" type="presParOf" srcId="{43EC951D-4B36-40B7-9FE2-8BB94651FE7C}" destId="{87AE8717-B8FB-4B33-AC7B-A48BC2211937}" srcOrd="0" destOrd="0" presId="urn:microsoft.com/office/officeart/2005/8/layout/hierarchy1"/>
    <dgm:cxn modelId="{325DFF47-B696-46AF-A758-43768D6E8DFB}" type="presParOf" srcId="{87AE8717-B8FB-4B33-AC7B-A48BC2211937}" destId="{18C76CB6-2C2C-4137-B6F5-14A75462FE03}" srcOrd="0" destOrd="0" presId="urn:microsoft.com/office/officeart/2005/8/layout/hierarchy1"/>
    <dgm:cxn modelId="{5CACF2A4-3278-4F62-9CB0-B4C66210FF6B}" type="presParOf" srcId="{87AE8717-B8FB-4B33-AC7B-A48BC2211937}" destId="{FF5FC1C1-F02A-4F7D-95DC-356C44D5C513}" srcOrd="1" destOrd="0" presId="urn:microsoft.com/office/officeart/2005/8/layout/hierarchy1"/>
    <dgm:cxn modelId="{E6AEACA1-8C81-4671-A58B-FE2413D177BD}" type="presParOf" srcId="{43EC951D-4B36-40B7-9FE2-8BB94651FE7C}" destId="{548AD0F6-D790-47C5-A14C-C3E0755A30B6}" srcOrd="1" destOrd="0" presId="urn:microsoft.com/office/officeart/2005/8/layout/hierarchy1"/>
    <dgm:cxn modelId="{B83C57E0-96E2-44D8-A7E5-D418F91923F1}" type="presParOf" srcId="{79AFB8E4-8640-44D6-A7C5-2BCA391BE658}" destId="{19254093-583A-4A04-B792-50040BA7D16B}" srcOrd="1" destOrd="0" presId="urn:microsoft.com/office/officeart/2005/8/layout/hierarchy1"/>
    <dgm:cxn modelId="{C1D21DC9-E0DD-432D-9716-27C0F1EF9EC2}" type="presParOf" srcId="{19254093-583A-4A04-B792-50040BA7D16B}" destId="{5FD83950-D5E5-4814-A459-F9C4A8A05B59}" srcOrd="0" destOrd="0" presId="urn:microsoft.com/office/officeart/2005/8/layout/hierarchy1"/>
    <dgm:cxn modelId="{75C4290F-3127-48F6-80FE-6817060850E6}" type="presParOf" srcId="{5FD83950-D5E5-4814-A459-F9C4A8A05B59}" destId="{92175E5D-91A8-49DE-8EAD-8DF27A7B22F6}" srcOrd="0" destOrd="0" presId="urn:microsoft.com/office/officeart/2005/8/layout/hierarchy1"/>
    <dgm:cxn modelId="{E0D9FA7A-2ADD-4CFB-9E38-1D8BDD4EA941}" type="presParOf" srcId="{5FD83950-D5E5-4814-A459-F9C4A8A05B59}" destId="{2CEC2BC3-909E-4A04-86F2-FC368E998A32}" srcOrd="1" destOrd="0" presId="urn:microsoft.com/office/officeart/2005/8/layout/hierarchy1"/>
    <dgm:cxn modelId="{65AB3008-06B5-426E-AC5F-A4D931A18D6E}" type="presParOf" srcId="{19254093-583A-4A04-B792-50040BA7D16B}" destId="{ACA524A3-7923-4D49-AF35-9ED7E939C52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C76CB6-2C2C-4137-B6F5-14A75462FE03}">
      <dsp:nvSpPr>
        <dsp:cNvPr id="0" name=""/>
        <dsp:cNvSpPr/>
      </dsp:nvSpPr>
      <dsp:spPr>
        <a:xfrm>
          <a:off x="1227" y="213139"/>
          <a:ext cx="4309690" cy="27366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5FC1C1-F02A-4F7D-95DC-356C44D5C513}">
      <dsp:nvSpPr>
        <dsp:cNvPr id="0" name=""/>
        <dsp:cNvSpPr/>
      </dsp:nvSpPr>
      <dsp:spPr>
        <a:xfrm>
          <a:off x="480082" y="668051"/>
          <a:ext cx="4309690" cy="27366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Instructions that a computer follows</a:t>
          </a:r>
        </a:p>
      </dsp:txBody>
      <dsp:txXfrm>
        <a:off x="560236" y="748205"/>
        <a:ext cx="4149382" cy="2576345"/>
      </dsp:txXfrm>
    </dsp:sp>
    <dsp:sp modelId="{92175E5D-91A8-49DE-8EAD-8DF27A7B22F6}">
      <dsp:nvSpPr>
        <dsp:cNvPr id="0" name=""/>
        <dsp:cNvSpPr/>
      </dsp:nvSpPr>
      <dsp:spPr>
        <a:xfrm>
          <a:off x="5268627" y="213139"/>
          <a:ext cx="4309690" cy="27366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EC2BC3-909E-4A04-86F2-FC368E998A32}">
      <dsp:nvSpPr>
        <dsp:cNvPr id="0" name=""/>
        <dsp:cNvSpPr/>
      </dsp:nvSpPr>
      <dsp:spPr>
        <a:xfrm>
          <a:off x="5747481" y="668051"/>
          <a:ext cx="4309690" cy="27366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Programs are written in code. </a:t>
          </a:r>
        </a:p>
      </dsp:txBody>
      <dsp:txXfrm>
        <a:off x="5827635" y="748205"/>
        <a:ext cx="4149382" cy="25763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9/30/2019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2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file:///\\--prints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EB522-6514-4860-91F0-C39CCD977D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Beginning in Computer Science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FC05C1-4424-4416-AD39-882EA31797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1</a:t>
            </a:r>
          </a:p>
        </p:txBody>
      </p:sp>
    </p:spTree>
    <p:extLst>
      <p:ext uri="{BB962C8B-B14F-4D97-AF65-F5344CB8AC3E}">
        <p14:creationId xmlns:p14="http://schemas.microsoft.com/office/powerpoint/2010/main" val="3549490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94F07-966E-4C7E-8F5E-02DC678E3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computer?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43D3AD-12F7-4CC1-96CF-0684FC9B53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Hardware	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259067D-43E0-4077-A21F-B340E289413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The physical machine</a:t>
            </a:r>
          </a:p>
          <a:p>
            <a:r>
              <a:rPr lang="en-US" dirty="0"/>
              <a:t>Anything you can touch.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55BA021-E8A6-4B05-86D1-CE8C07253A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Software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52D136D-7CF7-437E-BA21-261F92CD501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Programs that run on hardware</a:t>
            </a:r>
          </a:p>
          <a:p>
            <a:r>
              <a:rPr lang="en-US" dirty="0"/>
              <a:t>PowerPoint, Chrome, Photoshop</a:t>
            </a:r>
          </a:p>
          <a:p>
            <a:r>
              <a:rPr lang="en-US" dirty="0"/>
              <a:t>Any set of instructions that tell your hardware what to do.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075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3AD87-359E-4E79-9B37-7C74554B4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dirty="0"/>
              <a:t>Programs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FD711E9-7F79-40A9-8D9E-4AE293C15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6800" y="2013293"/>
            <a:ext cx="100584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Content Placeholder 6">
            <a:extLst>
              <a:ext uri="{FF2B5EF4-FFF2-40B4-BE49-F238E27FC236}">
                <a16:creationId xmlns:a16="http://schemas.microsoft.com/office/drawing/2014/main" id="{471A75F9-39A6-45CC-BEBC-27DDE93BE8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7052230"/>
              </p:ext>
            </p:extLst>
          </p:nvPr>
        </p:nvGraphicFramePr>
        <p:xfrm>
          <a:off x="1069975" y="2385390"/>
          <a:ext cx="10058400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006544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9A9E4-3FFE-4A4E-ABDA-E50C4FD1A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Hardware: Things in common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67691-C827-415F-8C4D-AC3F01D4E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types of hardware</a:t>
            </a:r>
          </a:p>
          <a:p>
            <a:r>
              <a:rPr lang="en-US" dirty="0"/>
              <a:t>They all have 5 things in common:</a:t>
            </a:r>
          </a:p>
          <a:p>
            <a:pPr lvl="1"/>
            <a:r>
              <a:rPr lang="en-US" dirty="0"/>
              <a:t>Input devices</a:t>
            </a:r>
          </a:p>
          <a:p>
            <a:pPr lvl="1"/>
            <a:r>
              <a:rPr lang="en-US" dirty="0"/>
              <a:t>Output devices</a:t>
            </a:r>
          </a:p>
          <a:p>
            <a:pPr lvl="1"/>
            <a:r>
              <a:rPr lang="en-US" dirty="0"/>
              <a:t>CPU</a:t>
            </a:r>
          </a:p>
          <a:p>
            <a:pPr lvl="1"/>
            <a:r>
              <a:rPr lang="en-US" dirty="0"/>
              <a:t>Main memory</a:t>
            </a:r>
          </a:p>
          <a:p>
            <a:pPr lvl="1"/>
            <a:r>
              <a:rPr lang="en-US" dirty="0"/>
              <a:t>Secondary memory</a:t>
            </a:r>
          </a:p>
        </p:txBody>
      </p:sp>
    </p:spTree>
    <p:extLst>
      <p:ext uri="{BB962C8B-B14F-4D97-AF65-F5344CB8AC3E}">
        <p14:creationId xmlns:p14="http://schemas.microsoft.com/office/powerpoint/2010/main" val="3699600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ECC72-A262-4DC3-9AFE-B1217EB0A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dirty="0" err="1"/>
              <a:t>cpu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8783F-DEA6-4602-94B1-EFA565F8A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4773168" cy="4050792"/>
          </a:xfrm>
        </p:spPr>
        <p:txBody>
          <a:bodyPr>
            <a:normAutofit/>
          </a:bodyPr>
          <a:lstStyle/>
          <a:p>
            <a:r>
              <a:rPr lang="en-US" dirty="0"/>
              <a:t>Central Processing Unit</a:t>
            </a:r>
          </a:p>
          <a:p>
            <a:r>
              <a:rPr lang="en-US" dirty="0"/>
              <a:t>The brain</a:t>
            </a:r>
          </a:p>
          <a:p>
            <a:r>
              <a:rPr lang="en-US" dirty="0"/>
              <a:t>Carries out the program instructions. </a:t>
            </a:r>
          </a:p>
        </p:txBody>
      </p:sp>
      <p:pic>
        <p:nvPicPr>
          <p:cNvPr id="7" name="Graphic 6" descr="PC">
            <a:extLst>
              <a:ext uri="{FF2B5EF4-FFF2-40B4-BE49-F238E27FC236}">
                <a16:creationId xmlns:a16="http://schemas.microsoft.com/office/drawing/2014/main" id="{256F45FA-8DED-4BB0-AAD6-BD297A98F3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51320" y="2193036"/>
            <a:ext cx="3980688" cy="398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910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7A457-0743-4B87-8652-0CCE2D666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B697C-4729-4104-B432-0793949DD8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Main Memory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CED8FD-3689-4D53-BBA4-210E4EE78CA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Short-term</a:t>
            </a:r>
          </a:p>
          <a:p>
            <a:r>
              <a:rPr lang="en-US" dirty="0"/>
              <a:t>Temporary—computer is turned off, the information is lost. 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B47B73-13D6-4E53-8062-E50FF0BFC4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Secondary Memory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74F75A-D309-4473-9915-D17B7D816DE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Long-term Memory</a:t>
            </a:r>
          </a:p>
          <a:p>
            <a:r>
              <a:rPr lang="en-US" dirty="0"/>
              <a:t>Storage</a:t>
            </a:r>
          </a:p>
          <a:p>
            <a:r>
              <a:rPr lang="en-US" dirty="0"/>
              <a:t>Permanent—power off, data is ok.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979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FCA88C2-C73C-4062-A097-8FBCE3090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3981C21-E132-4402-B31B-D725C1CE77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53241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A685C77-4E84-486A-9AE5-F3635BE98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1" y="822324"/>
            <a:ext cx="5149596" cy="5228279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4E28F831-1A89-43F3-880A-2B7478020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4268" y="1465790"/>
            <a:ext cx="3860798" cy="3941345"/>
          </a:xfrm>
        </p:spPr>
        <p:txBody>
          <a:bodyPr>
            <a:normAutofit/>
          </a:bodyPr>
          <a:lstStyle/>
          <a:p>
            <a:r>
              <a:rPr lang="en-US" sz="6000" dirty="0"/>
              <a:t>Software</a:t>
            </a:r>
            <a:br>
              <a:rPr lang="en-US" sz="6000" dirty="0"/>
            </a:br>
            <a:r>
              <a:rPr lang="en-US" sz="6000" dirty="0"/>
              <a:t>3 main types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CA550E4-1A47-47A9-9E0F-1D9D4D392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602" y="1359090"/>
            <a:ext cx="5132665" cy="4048046"/>
          </a:xfrm>
        </p:spPr>
        <p:txBody>
          <a:bodyPr anchor="ctr">
            <a:normAutofit/>
          </a:bodyPr>
          <a:lstStyle/>
          <a:p>
            <a:r>
              <a:rPr lang="en-US" dirty="0"/>
              <a:t>Operating system</a:t>
            </a:r>
          </a:p>
          <a:p>
            <a:r>
              <a:rPr lang="en-US" dirty="0"/>
              <a:t>Compiler</a:t>
            </a:r>
          </a:p>
          <a:p>
            <a:r>
              <a:rPr lang="en-US" dirty="0"/>
              <a:t>applications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55C1C3E-5158-47F3-8FD9-14B22C3E6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121662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82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0FAF94B-49E8-4FAF-B5E5-2859ED6DC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main types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562B34-577C-4CF3-B4DF-6107E06255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8AC399-E2E8-4C4F-9493-46CD04832FE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Runs the computer</a:t>
            </a:r>
          </a:p>
          <a:p>
            <a:r>
              <a:rPr lang="en-US" dirty="0"/>
              <a:t>Controls the memory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FC4758B-D349-4B8A-903C-E4B12EFA61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Compiler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4B5D1C7-468E-431F-B5DC-A77A1AB0167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Creates programs for computer to follow. </a:t>
            </a:r>
          </a:p>
          <a:p>
            <a:r>
              <a:rPr lang="en-US" dirty="0"/>
              <a:t>Applications</a:t>
            </a:r>
          </a:p>
          <a:p>
            <a:pPr lvl="1"/>
            <a:r>
              <a:rPr lang="en-US" dirty="0"/>
              <a:t>Software that does a certain task. </a:t>
            </a:r>
          </a:p>
        </p:txBody>
      </p:sp>
    </p:spTree>
    <p:extLst>
      <p:ext uri="{BB962C8B-B14F-4D97-AF65-F5344CB8AC3E}">
        <p14:creationId xmlns:p14="http://schemas.microsoft.com/office/powerpoint/2010/main" val="7089895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E76FBC0-B808-410A-8612-188B75613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06ED935-AC6A-4A0C-B937-8567983AC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Translate code to machine language</a:t>
            </a:r>
          </a:p>
          <a:p>
            <a:pPr lvl="1"/>
            <a:r>
              <a:rPr lang="en-US" dirty="0"/>
              <a:t>Check for mistakes</a:t>
            </a:r>
          </a:p>
          <a:p>
            <a:pPr lvl="1"/>
            <a:r>
              <a:rPr lang="en-US" dirty="0"/>
              <a:t>Translate commands to machine language</a:t>
            </a:r>
          </a:p>
          <a:p>
            <a:pPr lvl="1"/>
            <a:r>
              <a:rPr lang="en-US" dirty="0"/>
              <a:t>Runs the commands. </a:t>
            </a:r>
          </a:p>
        </p:txBody>
      </p:sp>
    </p:spTree>
    <p:extLst>
      <p:ext uri="{BB962C8B-B14F-4D97-AF65-F5344CB8AC3E}">
        <p14:creationId xmlns:p14="http://schemas.microsoft.com/office/powerpoint/2010/main" val="10609336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098E0-FDF8-4C42-8980-455FF48BD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 you must know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C9A0966-AEDE-4B04-8434-E7A4EAAD92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5262026"/>
              </p:ext>
            </p:extLst>
          </p:nvPr>
        </p:nvGraphicFramePr>
        <p:xfrm>
          <a:off x="1069975" y="2120900"/>
          <a:ext cx="1005840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6623">
                  <a:extLst>
                    <a:ext uri="{9D8B030D-6E8A-4147-A177-3AD203B41FA5}">
                      <a16:colId xmlns:a16="http://schemas.microsoft.com/office/drawing/2014/main" val="1892440456"/>
                    </a:ext>
                  </a:extLst>
                </a:gridCol>
                <a:gridCol w="7621777">
                  <a:extLst>
                    <a:ext uri="{9D8B030D-6E8A-4147-A177-3AD203B41FA5}">
                      <a16:colId xmlns:a16="http://schemas.microsoft.com/office/drawing/2014/main" val="1651503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099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Compiler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Translates code to machine language.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3835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CPU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Central Processing Unit—the brain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7909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Hardware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They physical machine.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02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user sends information to the computer. 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5915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Main Memory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Short-term memory; temporary-power off, all info is lost.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082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Output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computer sends information to the user.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628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Instructions the computer must follow, written in code.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0047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Secondary Memory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Long-term memory; storage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3492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Software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Programs that run on hardware.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2068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33522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753A1-F9B7-45F2-BAD8-783424DB0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988EC-6493-41A2-9021-2B0320F93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should be able to define and use comments, escape characters, special characters, and explain output. </a:t>
            </a:r>
          </a:p>
        </p:txBody>
      </p:sp>
    </p:spTree>
    <p:extLst>
      <p:ext uri="{BB962C8B-B14F-4D97-AF65-F5344CB8AC3E}">
        <p14:creationId xmlns:p14="http://schemas.microsoft.com/office/powerpoint/2010/main" val="3052651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03E4A-26B9-4225-A367-A3F7BAE23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computer science?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0484D-A521-4B3D-A136-5CE7EE418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technology to solve human problems</a:t>
            </a:r>
          </a:p>
          <a:p>
            <a:r>
              <a:rPr lang="en-US" dirty="0"/>
              <a:t>One of the main tools we use for doing computer science is code. </a:t>
            </a:r>
          </a:p>
          <a:p>
            <a:r>
              <a:rPr lang="en-US" dirty="0"/>
              <a:t>In this class we will be using Python. </a:t>
            </a:r>
          </a:p>
        </p:txBody>
      </p:sp>
    </p:spTree>
    <p:extLst>
      <p:ext uri="{BB962C8B-B14F-4D97-AF65-F5344CB8AC3E}">
        <p14:creationId xmlns:p14="http://schemas.microsoft.com/office/powerpoint/2010/main" val="26475226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22924-7B32-41CC-9B40-99838F0DE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5CB3D-9938-42E3-9FB3-9ACC5D0DE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output?</a:t>
            </a:r>
          </a:p>
          <a:p>
            <a:r>
              <a:rPr lang="en-US" dirty="0"/>
              <a:t>How can you keep text on the same line?</a:t>
            </a:r>
          </a:p>
          <a:p>
            <a:r>
              <a:rPr lang="en-US" dirty="0"/>
              <a:t>How do we output an actual quotation mark?</a:t>
            </a:r>
          </a:p>
          <a:p>
            <a:r>
              <a:rPr lang="en-US" dirty="0"/>
              <a:t>How do we output numbers?</a:t>
            </a:r>
          </a:p>
          <a:p>
            <a:r>
              <a:rPr lang="en-US" dirty="0"/>
              <a:t>What is a comment and do we use it?</a:t>
            </a:r>
          </a:p>
        </p:txBody>
      </p:sp>
    </p:spTree>
    <p:extLst>
      <p:ext uri="{BB962C8B-B14F-4D97-AF65-F5344CB8AC3E}">
        <p14:creationId xmlns:p14="http://schemas.microsoft.com/office/powerpoint/2010/main" val="2079186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42C14-BD87-442D-BD3D-195D509AE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6: Output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222EC-1A2F-4577-87E8-0B848A2D2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 computer creates—such as:</a:t>
            </a:r>
          </a:p>
          <a:p>
            <a:pPr lvl="1"/>
            <a:r>
              <a:rPr lang="en-US" dirty="0"/>
              <a:t>Information printed to the screen</a:t>
            </a:r>
          </a:p>
          <a:p>
            <a:pPr lvl="1"/>
            <a:r>
              <a:rPr lang="en-US" dirty="0"/>
              <a:t>Graphics</a:t>
            </a:r>
          </a:p>
          <a:p>
            <a:pPr lvl="1"/>
            <a:r>
              <a:rPr lang="en-US" dirty="0"/>
              <a:t>Sounds</a:t>
            </a:r>
          </a:p>
          <a:p>
            <a:pPr lvl="1"/>
            <a:endParaRPr lang="en-US" dirty="0"/>
          </a:p>
          <a:p>
            <a:r>
              <a:rPr lang="en-US" dirty="0"/>
              <a:t>Translates digital information to information humans can use. </a:t>
            </a:r>
          </a:p>
          <a:p>
            <a:r>
              <a:rPr lang="en-US" dirty="0"/>
              <a:t>Example: name = “Mrs. </a:t>
            </a:r>
            <a:r>
              <a:rPr lang="en-US" dirty="0" err="1"/>
              <a:t>Dovi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print (“Hello” + name)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+ is used to connect Strings. </a:t>
            </a:r>
          </a:p>
        </p:txBody>
      </p:sp>
    </p:spTree>
    <p:extLst>
      <p:ext uri="{BB962C8B-B14F-4D97-AF65-F5344CB8AC3E}">
        <p14:creationId xmlns:p14="http://schemas.microsoft.com/office/powerpoint/2010/main" val="29034236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DA8E8-3A8D-48F8-A3C5-2E2C6D7FD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 (‘Hello \</a:t>
            </a:r>
            <a:r>
              <a:rPr lang="en-US" dirty="0" err="1"/>
              <a:t>nWorld</a:t>
            </a:r>
            <a:r>
              <a:rPr lang="en-US" dirty="0"/>
              <a:t>’)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89FD5-6753-47E9-98EB-6AFBFD05A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output?</a:t>
            </a:r>
          </a:p>
          <a:p>
            <a:r>
              <a:rPr lang="en-US" dirty="0"/>
              <a:t>The ‘\n’ command inserts a new line. </a:t>
            </a:r>
          </a:p>
        </p:txBody>
      </p:sp>
    </p:spTree>
    <p:extLst>
      <p:ext uri="{BB962C8B-B14F-4D97-AF65-F5344CB8AC3E}">
        <p14:creationId xmlns:p14="http://schemas.microsoft.com/office/powerpoint/2010/main" val="17929451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B9E48-438D-492D-8738-500FA07EB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 “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0F0D7-D507-43E3-ACA3-D5CEB8B74D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Display:</a:t>
            </a:r>
          </a:p>
          <a:p>
            <a:pPr lvl="1"/>
            <a:r>
              <a:rPr lang="en-US" dirty="0"/>
              <a:t>“this is a quote”</a:t>
            </a:r>
          </a:p>
          <a:p>
            <a:r>
              <a:rPr lang="en-US" dirty="0"/>
              <a:t>print (“\”this is a quote\””)</a:t>
            </a:r>
          </a:p>
        </p:txBody>
      </p:sp>
    </p:spTree>
    <p:extLst>
      <p:ext uri="{BB962C8B-B14F-4D97-AF65-F5344CB8AC3E}">
        <p14:creationId xmlns:p14="http://schemas.microsoft.com/office/powerpoint/2010/main" val="8091583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5969E-B597-415C-ADD3-D1A8830EC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Escape Characters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F6BF8-7051-4891-B932-C48FB9123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Marked with a \</a:t>
            </a:r>
          </a:p>
          <a:p>
            <a:r>
              <a:rPr lang="en-US" dirty="0"/>
              <a:t>Lets you print special characters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\n	\t	\”	\’</a:t>
            </a:r>
          </a:p>
        </p:txBody>
      </p:sp>
    </p:spTree>
    <p:extLst>
      <p:ext uri="{BB962C8B-B14F-4D97-AF65-F5344CB8AC3E}">
        <p14:creationId xmlns:p14="http://schemas.microsoft.com/office/powerpoint/2010/main" val="41629739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D5DA7-F247-4E4F-9EDF-AFD75DEFE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numbers?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046FD-3BA5-4B54-AEB5-857A06932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output for the code: print (6 * 7 + 3)</a:t>
            </a:r>
          </a:p>
          <a:p>
            <a:r>
              <a:rPr lang="en-US" dirty="0"/>
              <a:t>Comments</a:t>
            </a:r>
          </a:p>
          <a:p>
            <a:pPr lvl="1"/>
            <a:r>
              <a:rPr lang="en-US" dirty="0"/>
              <a:t>#This code does a calculation:</a:t>
            </a:r>
          </a:p>
          <a:p>
            <a:pPr lvl="2"/>
            <a:r>
              <a:rPr lang="en-US" dirty="0"/>
              <a:t>print  (6 * 7 + 3)</a:t>
            </a:r>
          </a:p>
          <a:p>
            <a:pPr lvl="3"/>
            <a:r>
              <a:rPr lang="en-US" dirty="0"/>
              <a:t>What happens?</a:t>
            </a:r>
          </a:p>
          <a:p>
            <a:pPr lvl="4"/>
            <a:r>
              <a:rPr lang="en-US" dirty="0"/>
              <a:t>The #  is used to block a line. 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8780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9B51F-7C8D-4497-A7D7-665A0EBA2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 that is important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FDEF86E-E3D4-4D0D-A339-ECB86F62A1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3647682"/>
              </p:ext>
            </p:extLst>
          </p:nvPr>
        </p:nvGraphicFramePr>
        <p:xfrm>
          <a:off x="1069975" y="2120900"/>
          <a:ext cx="10058400" cy="311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513">
                  <a:extLst>
                    <a:ext uri="{9D8B030D-6E8A-4147-A177-3AD203B41FA5}">
                      <a16:colId xmlns:a16="http://schemas.microsoft.com/office/drawing/2014/main" val="560772881"/>
                    </a:ext>
                  </a:extLst>
                </a:gridCol>
                <a:gridCol w="7537887">
                  <a:extLst>
                    <a:ext uri="{9D8B030D-6E8A-4147-A177-3AD203B41FA5}">
                      <a16:colId xmlns:a16="http://schemas.microsoft.com/office/drawing/2014/main" val="21955263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Vocab 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284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Escape Characters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Special characters marked with the \</a:t>
                      </a:r>
                    </a:p>
                    <a:p>
                      <a:r>
                        <a:rPr lang="en-US" dirty="0"/>
                        <a:t>\n—new line</a:t>
                      </a:r>
                    </a:p>
                    <a:p>
                      <a:r>
                        <a:rPr lang="en-US" dirty="0"/>
                        <a:t>\t—tab</a:t>
                      </a:r>
                    </a:p>
                    <a:p>
                      <a:r>
                        <a:rPr lang="en-US" dirty="0"/>
                        <a:t>\”—prints a quote</a:t>
                      </a:r>
                    </a:p>
                    <a:p>
                      <a:r>
                        <a:rPr lang="en-US" dirty="0">
                          <a:hlinkClick r:id="rId2" action="ppaction://hlinkfile"/>
                        </a:rPr>
                        <a:t>\\--prints</a:t>
                      </a:r>
                      <a:r>
                        <a:rPr lang="en-US" dirty="0"/>
                        <a:t> a slash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551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Comment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Notes in computer code for the programmer—the computer ignores them. </a:t>
                      </a:r>
                    </a:p>
                    <a:p>
                      <a:r>
                        <a:rPr lang="en-US" dirty="0"/>
                        <a:t>Marked in Python with a #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4607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Output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Translates digital information to information  humans can use.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86352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8991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BDB0C-C9B8-470F-813D-11C8C53A3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142832"/>
          </a:xfrm>
        </p:spPr>
        <p:txBody>
          <a:bodyPr/>
          <a:lstStyle/>
          <a:p>
            <a:r>
              <a:rPr lang="en-US" dirty="0"/>
              <a:t>1.7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04ADD-6F12-409C-9D18-05596999D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119" y="1484851"/>
            <a:ext cx="10779853" cy="4687349"/>
          </a:xfrm>
        </p:spPr>
        <p:txBody>
          <a:bodyPr/>
          <a:lstStyle/>
          <a:p>
            <a:r>
              <a:rPr lang="en-US" dirty="0"/>
              <a:t>You should be able to define and utilize input and variables, as well as describe the rules for good variable naming. </a:t>
            </a:r>
          </a:p>
          <a:p>
            <a:r>
              <a:rPr lang="en-US" dirty="0"/>
              <a:t>Example: name = input (“Who are you?”)</a:t>
            </a:r>
          </a:p>
          <a:p>
            <a:pPr lvl="1"/>
            <a:r>
              <a:rPr lang="en-US" dirty="0"/>
              <a:t>Print (“Hello there” + name + “nice to meet you!”)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7497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DDD45-7ABB-43DD-8BA6-CF50FE6EA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CB1A5-E446-4CE5-940B-EF8F8565E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 is a variable</a:t>
            </a:r>
          </a:p>
          <a:p>
            <a:r>
              <a:rPr lang="en-US" dirty="0"/>
              <a:t>It is a spot in memory that holds the information the user types 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8499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ECD78-FCE7-4C3E-80F9-A5BAD8E1A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D8F05-04FD-481F-AA38-B19D2EB14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 is pulling the information into the computer. </a:t>
            </a:r>
          </a:p>
          <a:p>
            <a:r>
              <a:rPr lang="en-US" dirty="0"/>
              <a:t>For this to work, you need to have a spot in memory to hold this value. </a:t>
            </a:r>
          </a:p>
        </p:txBody>
      </p:sp>
    </p:spTree>
    <p:extLst>
      <p:ext uri="{BB962C8B-B14F-4D97-AF65-F5344CB8AC3E}">
        <p14:creationId xmlns:p14="http://schemas.microsoft.com/office/powerpoint/2010/main" val="326464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97D46-95F2-4732-A124-000315A22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involved in computer science?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4A523-7CC4-4812-A280-C70134BB6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Creativity</a:t>
            </a:r>
          </a:p>
          <a:p>
            <a:r>
              <a:rPr lang="en-US" dirty="0"/>
              <a:t>Innovation</a:t>
            </a:r>
          </a:p>
          <a:p>
            <a:r>
              <a:rPr lang="en-US" dirty="0"/>
              <a:t>The Internet</a:t>
            </a:r>
          </a:p>
          <a:p>
            <a:r>
              <a:rPr lang="en-US" dirty="0"/>
              <a:t>DATA</a:t>
            </a:r>
          </a:p>
          <a:p>
            <a:r>
              <a:rPr lang="en-US" dirty="0"/>
              <a:t>Algorithms</a:t>
            </a:r>
          </a:p>
          <a:p>
            <a:r>
              <a:rPr lang="en-US" dirty="0"/>
              <a:t>Programming</a:t>
            </a:r>
          </a:p>
        </p:txBody>
      </p:sp>
    </p:spTree>
    <p:extLst>
      <p:ext uri="{BB962C8B-B14F-4D97-AF65-F5344CB8AC3E}">
        <p14:creationId xmlns:p14="http://schemas.microsoft.com/office/powerpoint/2010/main" val="10511631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CFA7A-D994-4B72-9CA9-CF9FBCC51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C6C0C-85D2-49E4-8F34-6B7E271B6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name for a spot in the computer’s memory</a:t>
            </a:r>
          </a:p>
          <a:p>
            <a:r>
              <a:rPr lang="en-US" dirty="0"/>
              <a:t>This value can change while the program runs</a:t>
            </a:r>
          </a:p>
          <a:p>
            <a:r>
              <a:rPr lang="en-US" dirty="0"/>
              <a:t>This is not the same as a variable in Algebra</a:t>
            </a:r>
          </a:p>
        </p:txBody>
      </p:sp>
    </p:spTree>
    <p:extLst>
      <p:ext uri="{BB962C8B-B14F-4D97-AF65-F5344CB8AC3E}">
        <p14:creationId xmlns:p14="http://schemas.microsoft.com/office/powerpoint/2010/main" val="25329078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8D823-02DE-4043-8126-1542D7DF6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DD71E-E540-4A7E-911D-B45AB36D0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 a name and an adjective and print:</a:t>
            </a:r>
          </a:p>
          <a:p>
            <a:pPr lvl="1"/>
            <a:r>
              <a:rPr lang="en-US" dirty="0"/>
              <a:t>Hi there [name], nice to meet you. You seem very [adjective] today. </a:t>
            </a:r>
          </a:p>
          <a:p>
            <a:pPr lvl="1"/>
            <a:r>
              <a:rPr lang="en-US" dirty="0"/>
              <a:t>Replace [name] and [adjective] with the words you enter. </a:t>
            </a:r>
          </a:p>
        </p:txBody>
      </p:sp>
    </p:spTree>
    <p:extLst>
      <p:ext uri="{BB962C8B-B14F-4D97-AF65-F5344CB8AC3E}">
        <p14:creationId xmlns:p14="http://schemas.microsoft.com/office/powerpoint/2010/main" val="11651355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27996-7498-4AD3-B4D1-5D0628A0F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for good variable names: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76757-15F7-4492-BBC2-A89A4BB25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use letters and numbers, but no spaces</a:t>
            </a:r>
          </a:p>
          <a:p>
            <a:pPr lvl="1"/>
            <a:r>
              <a:rPr lang="en-US" dirty="0"/>
              <a:t>test1, test2, test3</a:t>
            </a:r>
          </a:p>
          <a:p>
            <a:r>
              <a:rPr lang="en-US" dirty="0"/>
              <a:t>Must start with a letter—usually lowercase</a:t>
            </a:r>
          </a:p>
          <a:p>
            <a:pPr lvl="1"/>
            <a:r>
              <a:rPr lang="en-US" dirty="0" err="1"/>
              <a:t>capitalizeEachWordInLongNames</a:t>
            </a:r>
            <a:endParaRPr lang="en-US" dirty="0"/>
          </a:p>
          <a:p>
            <a:r>
              <a:rPr lang="en-US" dirty="0"/>
              <a:t>Describe what it holds</a:t>
            </a:r>
          </a:p>
          <a:p>
            <a:pPr lvl="1"/>
            <a:r>
              <a:rPr lang="en-US" dirty="0" err="1"/>
              <a:t>Or_use_underscores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1183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34AD6-408D-4E2D-A959-EBC0A9300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 you must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2F03C-65BB-44AC-9D60-43C2E9AF6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</a:t>
            </a:r>
          </a:p>
          <a:p>
            <a:pPr lvl="1"/>
            <a:r>
              <a:rPr lang="en-US" dirty="0"/>
              <a:t>The user send information to the computer. </a:t>
            </a:r>
          </a:p>
          <a:p>
            <a:r>
              <a:rPr lang="en-US" dirty="0"/>
              <a:t>Variable</a:t>
            </a:r>
          </a:p>
          <a:p>
            <a:pPr lvl="1"/>
            <a:r>
              <a:rPr lang="en-US" dirty="0"/>
              <a:t>A name for a spot in the computer’s memory. </a:t>
            </a:r>
          </a:p>
        </p:txBody>
      </p:sp>
    </p:spTree>
    <p:extLst>
      <p:ext uri="{BB962C8B-B14F-4D97-AF65-F5344CB8AC3E}">
        <p14:creationId xmlns:p14="http://schemas.microsoft.com/office/powerpoint/2010/main" val="11948918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A0255-563A-4013-BEF0-D997DEE3E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1.8 Data Types and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849E2-F31A-4165-8E74-2C5107F67B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lesson, you should define and utilize variables </a:t>
            </a:r>
          </a:p>
          <a:p>
            <a:r>
              <a:rPr lang="en-US" dirty="0"/>
              <a:t>You should be able to tell the difference between variable types of integer and string. </a:t>
            </a:r>
          </a:p>
        </p:txBody>
      </p:sp>
    </p:spTree>
    <p:extLst>
      <p:ext uri="{BB962C8B-B14F-4D97-AF65-F5344CB8AC3E}">
        <p14:creationId xmlns:p14="http://schemas.microsoft.com/office/powerpoint/2010/main" val="9822560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B121A-E2E0-4DF3-9DC1-D9421C768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 and data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EC49E-9444-4F62-AEB2-099C4515D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Variables</a:t>
            </a:r>
          </a:p>
          <a:p>
            <a:pPr lvl="1"/>
            <a:r>
              <a:rPr lang="en-US" dirty="0"/>
              <a:t>A name for a spot in the computer’s memory. </a:t>
            </a:r>
          </a:p>
          <a:p>
            <a:pPr lvl="1"/>
            <a:r>
              <a:rPr lang="en-US" dirty="0"/>
              <a:t>This value can change while the program runs. </a:t>
            </a:r>
          </a:p>
          <a:p>
            <a:pPr lvl="1"/>
            <a:r>
              <a:rPr lang="en-US" dirty="0"/>
              <a:t>Different types of data take up different amounts of space in memory. 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Noun = input (“Enter a noun:  “)</a:t>
            </a:r>
          </a:p>
          <a:p>
            <a:pPr lvl="1"/>
            <a:r>
              <a:rPr lang="en-US" dirty="0"/>
              <a:t>Adjective = input (“Enter an Adjective: “ 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print (“the” + noun + “is “ + adjective. </a:t>
            </a:r>
          </a:p>
        </p:txBody>
      </p:sp>
    </p:spTree>
    <p:extLst>
      <p:ext uri="{BB962C8B-B14F-4D97-AF65-F5344CB8AC3E}">
        <p14:creationId xmlns:p14="http://schemas.microsoft.com/office/powerpoint/2010/main" val="34645636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21C22-0206-4EFD-AD88-0CDD364F0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008608"/>
          </a:xfrm>
        </p:spPr>
        <p:txBody>
          <a:bodyPr/>
          <a:lstStyle/>
          <a:p>
            <a:r>
              <a:rPr lang="en-US" dirty="0"/>
              <a:t>What about numbers?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12CB9-AA53-4C5D-8125-093562572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505" y="1560352"/>
            <a:ext cx="10750743" cy="4611848"/>
          </a:xfrm>
        </p:spPr>
        <p:txBody>
          <a:bodyPr/>
          <a:lstStyle/>
          <a:p>
            <a:r>
              <a:rPr lang="en-US" dirty="0"/>
              <a:t>num1 = input (“Enter a number:  “ )</a:t>
            </a:r>
          </a:p>
          <a:p>
            <a:r>
              <a:rPr lang="en-US" dirty="0"/>
              <a:t>Num2= input (“Enter a number: “)</a:t>
            </a:r>
          </a:p>
          <a:p>
            <a:endParaRPr lang="en-US" dirty="0"/>
          </a:p>
          <a:p>
            <a:r>
              <a:rPr lang="en-US" dirty="0"/>
              <a:t>print (num1 + num2)  </a:t>
            </a:r>
          </a:p>
          <a:p>
            <a:pPr lvl="1"/>
            <a:r>
              <a:rPr lang="en-US" dirty="0"/>
              <a:t>What??</a:t>
            </a:r>
          </a:p>
          <a:p>
            <a:r>
              <a:rPr lang="en-US" dirty="0"/>
              <a:t>The Fix</a:t>
            </a:r>
          </a:p>
          <a:p>
            <a:pPr lvl="1"/>
            <a:r>
              <a:rPr lang="en-US" dirty="0"/>
              <a:t>num1 = int (input (“Enter a number: “))</a:t>
            </a:r>
          </a:p>
          <a:p>
            <a:pPr lvl="1"/>
            <a:r>
              <a:rPr lang="en-US" dirty="0"/>
              <a:t>num2 = int (input (“Enter a number: “))</a:t>
            </a:r>
          </a:p>
          <a:p>
            <a:pPr lvl="2"/>
            <a:r>
              <a:rPr lang="en-US" dirty="0"/>
              <a:t>print (num1 + num2)</a:t>
            </a:r>
          </a:p>
          <a:p>
            <a:pPr lvl="1"/>
            <a:r>
              <a:rPr lang="en-US" dirty="0"/>
              <a:t>What changed?</a:t>
            </a:r>
          </a:p>
          <a:p>
            <a:pPr lvl="2"/>
            <a:r>
              <a:rPr lang="en-US" dirty="0"/>
              <a:t>Int function tells Python to handle the value in the ( ) as a number, not as words. </a:t>
            </a:r>
          </a:p>
        </p:txBody>
      </p:sp>
    </p:spTree>
    <p:extLst>
      <p:ext uri="{BB962C8B-B14F-4D97-AF65-F5344CB8AC3E}">
        <p14:creationId xmlns:p14="http://schemas.microsoft.com/office/powerpoint/2010/main" val="29945666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FB9A8-0378-4470-A132-A42D2725B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83E6A-9F6D-4887-89C6-3F7D0677D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561" y="1921079"/>
            <a:ext cx="10641687" cy="4251121"/>
          </a:xfrm>
        </p:spPr>
        <p:txBody>
          <a:bodyPr/>
          <a:lstStyle/>
          <a:p>
            <a:r>
              <a:rPr lang="en-US" dirty="0"/>
              <a:t>Two major categories</a:t>
            </a:r>
          </a:p>
          <a:p>
            <a:pPr lvl="1"/>
            <a:r>
              <a:rPr lang="en-US" dirty="0"/>
              <a:t>Numbers</a:t>
            </a:r>
          </a:p>
          <a:p>
            <a:pPr lvl="1"/>
            <a:r>
              <a:rPr lang="en-US" dirty="0"/>
              <a:t>Everything else—we call these </a:t>
            </a:r>
            <a:r>
              <a:rPr lang="en-US" b="1" dirty="0"/>
              <a:t>Strings</a:t>
            </a:r>
          </a:p>
          <a:p>
            <a:r>
              <a:rPr lang="en-US" b="1" dirty="0"/>
              <a:t>Strings</a:t>
            </a:r>
          </a:p>
          <a:p>
            <a:pPr lvl="1"/>
            <a:r>
              <a:rPr lang="en-US" b="1" dirty="0"/>
              <a:t>Lets the user type in letters, numbers and words. </a:t>
            </a:r>
          </a:p>
          <a:p>
            <a:pPr lvl="1"/>
            <a:r>
              <a:rPr lang="en-US" b="1" dirty="0"/>
              <a:t>Not used for calculations</a:t>
            </a:r>
          </a:p>
          <a:p>
            <a:pPr lvl="1"/>
            <a:r>
              <a:rPr lang="en-US" b="1" dirty="0"/>
              <a:t>Python defaults to Strings—have to change a String to a number. </a:t>
            </a:r>
          </a:p>
        </p:txBody>
      </p:sp>
    </p:spTree>
    <p:extLst>
      <p:ext uri="{BB962C8B-B14F-4D97-AF65-F5344CB8AC3E}">
        <p14:creationId xmlns:p14="http://schemas.microsoft.com/office/powerpoint/2010/main" val="30099283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F6D7E-FA23-418B-99D5-0C4D88AE4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D1833-98BA-4304-9F55-5DEA91C19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str function tells </a:t>
            </a:r>
            <a:r>
              <a:rPr lang="en-US" dirty="0" err="1"/>
              <a:t>Pyhton</a:t>
            </a:r>
            <a:r>
              <a:rPr lang="en-US" dirty="0"/>
              <a:t> to handle the value in the ( ) as a String, not as a number. </a:t>
            </a:r>
          </a:p>
        </p:txBody>
      </p:sp>
    </p:spTree>
    <p:extLst>
      <p:ext uri="{BB962C8B-B14F-4D97-AF65-F5344CB8AC3E}">
        <p14:creationId xmlns:p14="http://schemas.microsoft.com/office/powerpoint/2010/main" val="9405642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59536-A649-49B2-AF23-9734CC0AD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 you need to know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9C3CEE2-DE1F-43C4-8A73-F63E23CC09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3349037"/>
              </p:ext>
            </p:extLst>
          </p:nvPr>
        </p:nvGraphicFramePr>
        <p:xfrm>
          <a:off x="1069975" y="2120900"/>
          <a:ext cx="1005840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3460">
                  <a:extLst>
                    <a:ext uri="{9D8B030D-6E8A-4147-A177-3AD203B41FA5}">
                      <a16:colId xmlns:a16="http://schemas.microsoft.com/office/drawing/2014/main" val="4022616969"/>
                    </a:ext>
                  </a:extLst>
                </a:gridCol>
                <a:gridCol w="7344940">
                  <a:extLst>
                    <a:ext uri="{9D8B030D-6E8A-4147-A177-3AD203B41FA5}">
                      <a16:colId xmlns:a16="http://schemas.microsoft.com/office/drawing/2014/main" val="8622342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Vocabulary 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Definition/meaning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2240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Function that translates Strings to integer numbers.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9730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str function tells Python to handle the value in the ( ) as a String, not as a number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7709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Lets the user type in letters, numbers and words.  Not used for calculations.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7011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6632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105D2-77E0-4A48-86E6-FD1314655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vs formal language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9D0D5D-E1D1-4364-9AE5-E0DE2F6932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Natural		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D414CD5-EB8B-4337-9704-6C076035A8B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What we use to communicate every day. </a:t>
            </a:r>
          </a:p>
          <a:p>
            <a:r>
              <a:rPr lang="en-US" dirty="0"/>
              <a:t>Ambiguity</a:t>
            </a:r>
          </a:p>
          <a:p>
            <a:r>
              <a:rPr lang="en-US" dirty="0"/>
              <a:t>Can change</a:t>
            </a:r>
          </a:p>
          <a:p>
            <a:r>
              <a:rPr lang="en-US" dirty="0"/>
              <a:t>Rules differ in each culture.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197E84E-6BF9-427D-B7D4-5A04495430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Formal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87BDCA2-D19F-4B17-8BEF-939E48CCDE7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Based on a set of very specific rules.</a:t>
            </a:r>
          </a:p>
          <a:p>
            <a:r>
              <a:rPr lang="en-US" dirty="0"/>
              <a:t>Very Clear</a:t>
            </a:r>
          </a:p>
          <a:p>
            <a:r>
              <a:rPr lang="en-US" dirty="0"/>
              <a:t>Consistent—works every time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4893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3D434862-A4AA-48DB-ACFC-55E4931E4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3000">
                <a:solidFill>
                  <a:srgbClr val="FFFFFF"/>
                </a:solidFill>
              </a:rPr>
              <a:t>Using Python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D179891-B054-4907-92F3-E99B7F36C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5649" y="725394"/>
            <a:ext cx="5448098" cy="5407212"/>
          </a:xfrm>
        </p:spPr>
        <p:txBody>
          <a:bodyPr anchor="ctr">
            <a:normAutofit/>
          </a:bodyPr>
          <a:lstStyle/>
          <a:p>
            <a:r>
              <a:rPr lang="en-US" dirty="0"/>
              <a:t>IDE: Integrated Development Environment</a:t>
            </a:r>
          </a:p>
          <a:p>
            <a:r>
              <a:rPr lang="en-US" dirty="0" err="1"/>
              <a:t>CodeSkulptor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644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54A8D-850C-4FF2-A46A-B6FAC9FEB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0E36D-D65B-4818-8172-E2D15CCEA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Integrated Development Environment</a:t>
            </a:r>
          </a:p>
          <a:p>
            <a:r>
              <a:rPr lang="en-US" dirty="0"/>
              <a:t>Also called a programming environment</a:t>
            </a:r>
          </a:p>
          <a:p>
            <a:r>
              <a:rPr lang="en-US" dirty="0"/>
              <a:t>The programming environment acts as our compiler, translating the code into machine language for us. </a:t>
            </a:r>
          </a:p>
          <a:p>
            <a:r>
              <a:rPr lang="en-US" dirty="0"/>
              <a:t>We will learn </a:t>
            </a:r>
            <a:r>
              <a:rPr lang="en-US" dirty="0" err="1"/>
              <a:t>CodeSkulptor</a:t>
            </a:r>
            <a:r>
              <a:rPr lang="en-US" dirty="0"/>
              <a:t> </a:t>
            </a:r>
          </a:p>
          <a:p>
            <a:r>
              <a:rPr lang="en-US" dirty="0"/>
              <a:t>Take the commands we write in the Python Language and communicate them to the computer</a:t>
            </a:r>
          </a:p>
          <a:p>
            <a:r>
              <a:rPr lang="en-US" dirty="0"/>
              <a:t>A way to translate them from code to binary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714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C765B-05BB-413A-859A-63612A5A2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 Command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4ED5F-523A-4CFC-BC9F-804011641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Print (‘Hello World’)</a:t>
            </a:r>
          </a:p>
          <a:p>
            <a:r>
              <a:rPr lang="en-US" dirty="0"/>
              <a:t>Does print mean PRINT? No!</a:t>
            </a:r>
          </a:p>
          <a:p>
            <a:r>
              <a:rPr lang="en-US" dirty="0"/>
              <a:t>In Python print and PRINT are not the same. </a:t>
            </a:r>
          </a:p>
          <a:p>
            <a:r>
              <a:rPr lang="en-US" dirty="0"/>
              <a:t>Command that displays text and numbers on the screen.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569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742B4-6453-40D0-83AE-DD7ED6B86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975052"/>
          </a:xfrm>
        </p:spPr>
        <p:txBody>
          <a:bodyPr/>
          <a:lstStyle/>
          <a:p>
            <a:r>
              <a:rPr lang="en-US" dirty="0"/>
              <a:t>Our first python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72C85-6FBB-4DB1-869E-6D889372D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350628"/>
            <a:ext cx="10058400" cy="482157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Will simply print some text to the screen. </a:t>
            </a:r>
          </a:p>
          <a:p>
            <a:r>
              <a:rPr lang="en-US" dirty="0"/>
              <a:t>print (“hello world”)</a:t>
            </a:r>
          </a:p>
          <a:p>
            <a:r>
              <a:rPr lang="en-US" dirty="0"/>
              <a:t>The print command will write the text “Hello World” (without the quotes). </a:t>
            </a:r>
          </a:p>
          <a:p>
            <a:r>
              <a:rPr lang="en-US" dirty="0"/>
              <a:t>It is important that the command has matching parentheses. There must be a closing “)” parentheses for every opening parentheses “(“, and there must be a closing quote for every opening quote. Otherwise, you will get a </a:t>
            </a:r>
            <a:r>
              <a:rPr lang="en-US" dirty="0" err="1"/>
              <a:t>TokenError</a:t>
            </a:r>
            <a:endParaRPr lang="en-US" dirty="0"/>
          </a:p>
          <a:p>
            <a:r>
              <a:rPr lang="en-US" dirty="0"/>
              <a:t>Python expects the text you want to print out to be in quotes—otherwise it will not know that by HELLO WORLD you mean the text Hello World. </a:t>
            </a:r>
          </a:p>
          <a:p>
            <a:r>
              <a:rPr lang="en-US" dirty="0"/>
              <a:t>Can “add” words together with a + symbol. Be careful with formatting, especially with spacing. </a:t>
            </a:r>
          </a:p>
          <a:p>
            <a:pPr lvl="1"/>
            <a:r>
              <a:rPr lang="en-US" dirty="0"/>
              <a:t>Code: print (“Hello “ + “world”)</a:t>
            </a:r>
          </a:p>
          <a:p>
            <a:pPr lvl="1"/>
            <a:r>
              <a:rPr lang="en-US" dirty="0"/>
              <a:t>Outputs: Hello World</a:t>
            </a:r>
          </a:p>
          <a:p>
            <a:pPr lvl="1"/>
            <a:r>
              <a:rPr lang="en-US" dirty="0"/>
              <a:t>Code: print (“hello” + “world”)</a:t>
            </a:r>
          </a:p>
          <a:p>
            <a:pPr lvl="1"/>
            <a:r>
              <a:rPr lang="en-US" dirty="0"/>
              <a:t>Outputs: </a:t>
            </a:r>
            <a:r>
              <a:rPr lang="en-US" dirty="0" err="1"/>
              <a:t>helloworld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539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B93D8-CF36-4C2F-9B11-E04D5CDB5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000219"/>
          </a:xfrm>
        </p:spPr>
        <p:txBody>
          <a:bodyPr/>
          <a:lstStyle/>
          <a:p>
            <a:r>
              <a:rPr lang="en-US" dirty="0"/>
              <a:t>Hardware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CCDCF-90F3-4B1E-B6CC-3DF6FE4BC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785" y="1484851"/>
            <a:ext cx="10939244" cy="4687349"/>
          </a:xfrm>
        </p:spPr>
        <p:txBody>
          <a:bodyPr/>
          <a:lstStyle/>
          <a:p>
            <a:r>
              <a:rPr lang="en-US" dirty="0"/>
              <a:t>You must understand:</a:t>
            </a:r>
          </a:p>
          <a:p>
            <a:pPr lvl="1"/>
            <a:r>
              <a:rPr lang="en-US" dirty="0"/>
              <a:t>Hardware</a:t>
            </a:r>
          </a:p>
          <a:p>
            <a:pPr lvl="1"/>
            <a:r>
              <a:rPr lang="en-US" dirty="0"/>
              <a:t>Software</a:t>
            </a:r>
          </a:p>
          <a:p>
            <a:pPr lvl="1"/>
            <a:r>
              <a:rPr lang="en-US" dirty="0"/>
              <a:t>Programs</a:t>
            </a:r>
          </a:p>
          <a:p>
            <a:pPr lvl="1"/>
            <a:endParaRPr lang="en-US" dirty="0"/>
          </a:p>
          <a:p>
            <a:r>
              <a:rPr lang="en-US" dirty="0"/>
              <a:t>Do you know what a computer is?</a:t>
            </a:r>
          </a:p>
          <a:p>
            <a:r>
              <a:rPr lang="en-US" dirty="0"/>
              <a:t>How do we define what hardware is?</a:t>
            </a:r>
          </a:p>
          <a:p>
            <a:r>
              <a:rPr lang="en-US" dirty="0"/>
              <a:t>Does your computer have a brain?</a:t>
            </a:r>
          </a:p>
          <a:p>
            <a:r>
              <a:rPr lang="en-US" dirty="0"/>
              <a:t>What are the different types of software?</a:t>
            </a:r>
          </a:p>
          <a:p>
            <a:r>
              <a:rPr lang="en-US" dirty="0"/>
              <a:t>How does a computer understand what you are telling it?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8373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1453</Words>
  <Application>Microsoft Office PowerPoint</Application>
  <PresentationFormat>Widescreen</PresentationFormat>
  <Paragraphs>256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Calibri</vt:lpstr>
      <vt:lpstr>Rockwell</vt:lpstr>
      <vt:lpstr>Rockwell Condensed</vt:lpstr>
      <vt:lpstr>Rockwell Extra Bold</vt:lpstr>
      <vt:lpstr>Wingdings</vt:lpstr>
      <vt:lpstr>Wood Type</vt:lpstr>
      <vt:lpstr>Beginning in Computer Science</vt:lpstr>
      <vt:lpstr>What is computer science?</vt:lpstr>
      <vt:lpstr>What is involved in computer science?</vt:lpstr>
      <vt:lpstr>Natural vs formal language</vt:lpstr>
      <vt:lpstr>Using Python</vt:lpstr>
      <vt:lpstr>IDE</vt:lpstr>
      <vt:lpstr>Print Command</vt:lpstr>
      <vt:lpstr>Our first python Program</vt:lpstr>
      <vt:lpstr>Hardware basics</vt:lpstr>
      <vt:lpstr>What is a computer?</vt:lpstr>
      <vt:lpstr>Programs</vt:lpstr>
      <vt:lpstr>Hardware: Things in common</vt:lpstr>
      <vt:lpstr>cpu</vt:lpstr>
      <vt:lpstr>Memory</vt:lpstr>
      <vt:lpstr>Software 3 main types</vt:lpstr>
      <vt:lpstr>Three main types</vt:lpstr>
      <vt:lpstr>Compilers</vt:lpstr>
      <vt:lpstr>Vocabulary you must know</vt:lpstr>
      <vt:lpstr>Output</vt:lpstr>
      <vt:lpstr>Introduction</vt:lpstr>
      <vt:lpstr>Lesson 6: Output</vt:lpstr>
      <vt:lpstr>Print (‘Hello \nWorld’)</vt:lpstr>
      <vt:lpstr>Output “</vt:lpstr>
      <vt:lpstr>Escape Characters</vt:lpstr>
      <vt:lpstr>What about numbers?</vt:lpstr>
      <vt:lpstr>Vocabulary that is important</vt:lpstr>
      <vt:lpstr>1.7 Input</vt:lpstr>
      <vt:lpstr>name</vt:lpstr>
      <vt:lpstr>Input</vt:lpstr>
      <vt:lpstr>Variable</vt:lpstr>
      <vt:lpstr>Example:</vt:lpstr>
      <vt:lpstr>Rules for good variable names:</vt:lpstr>
      <vt:lpstr>Vocabulary you must know</vt:lpstr>
      <vt:lpstr>1.8 Data Types and Variables</vt:lpstr>
      <vt:lpstr>Variables and data types</vt:lpstr>
      <vt:lpstr>What about numbers?</vt:lpstr>
      <vt:lpstr>Data Types</vt:lpstr>
      <vt:lpstr>str</vt:lpstr>
      <vt:lpstr>Vocabulary you need to know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Beginning in Computer Science</dc:title>
  <dc:creator>Outland, Angela</dc:creator>
  <cp:lastModifiedBy>Outland, Angela</cp:lastModifiedBy>
  <cp:revision>25</cp:revision>
  <dcterms:created xsi:type="dcterms:W3CDTF">2019-09-30T15:38:07Z</dcterms:created>
  <dcterms:modified xsi:type="dcterms:W3CDTF">2019-09-30T17:29:41Z</dcterms:modified>
</cp:coreProperties>
</file>