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webextensions/webextension4.xml" ContentType="application/vnd.ms-office.webextension+xml"/>
  <Override PartName="/ppt/notesSlides/notesSlide6.xml" ContentType="application/vnd.openxmlformats-officedocument.presentationml.notesSlide+xml"/>
  <Override PartName="/ppt/webextensions/webextension5.xml" ContentType="application/vnd.ms-office.webextension+xml"/>
  <Override PartName="/ppt/notesSlides/notesSlide7.xml" ContentType="application/vnd.openxmlformats-officedocument.presentationml.notesSlide+xml"/>
  <Override PartName="/ppt/webextensions/webextension6.xml" ContentType="application/vnd.ms-office.webextension+xml"/>
  <Override PartName="/ppt/notesSlides/notesSlide8.xml" ContentType="application/vnd.openxmlformats-officedocument.presentationml.notesSlide+xml"/>
  <Override PartName="/ppt/webextensions/webextension7.xml" ContentType="application/vnd.ms-office.webextension+xml"/>
  <Override PartName="/ppt/webextensions/webextension8.xml" ContentType="application/vnd.ms-office.webextension+xml"/>
  <Override PartName="/ppt/notesSlides/notesSlide9.xml" ContentType="application/vnd.openxmlformats-officedocument.presentationml.notesSlide+xml"/>
  <Override PartName="/ppt/webextensions/webextension9.xml" ContentType="application/vnd.ms-office.webextension+xml"/>
  <Override PartName="/ppt/notesSlides/notesSlide10.xml" ContentType="application/vnd.openxmlformats-officedocument.presentationml.notesSlide+xml"/>
  <Override PartName="/ppt/webextensions/webextension10.xml" ContentType="application/vnd.ms-office.webextensio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webextensions/webextension11.xml" ContentType="application/vnd.ms-office.webextension+xml"/>
  <Override PartName="/ppt/webextensions/webextension12.xml" ContentType="application/vnd.ms-office.webextension+xml"/>
  <Override PartName="/ppt/webextensions/webextension13.xml" ContentType="application/vnd.ms-office.webextension+xml"/>
  <Override PartName="/ppt/webextensions/webextension14.xml" ContentType="application/vnd.ms-office.webextension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webextensions/webextension15.xml" ContentType="application/vnd.ms-office.webextension+xml"/>
  <Override PartName="/ppt/webextensions/webextension16.xml" ContentType="application/vnd.ms-office.webextension+xml"/>
  <Override PartName="/ppt/notesSlides/notesSlide18.xml" ContentType="application/vnd.openxmlformats-officedocument.presentationml.notesSlide+xml"/>
  <Override PartName="/ppt/webextensions/webextension17.xml" ContentType="application/vnd.ms-office.webextension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webextensions/webextension18.xml" ContentType="application/vnd.ms-office.webextension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webextensions/webextension19.xml" ContentType="application/vnd.ms-office.webextension+xml"/>
  <Override PartName="/ppt/notesSlides/notesSlide30.xml" ContentType="application/vnd.openxmlformats-officedocument.presentationml.notesSlide+xml"/>
  <Override PartName="/ppt/webextensions/webextension20.xml" ContentType="application/vnd.ms-office.webextension+xml"/>
  <Override PartName="/ppt/notesSlides/notesSlide31.xml" ContentType="application/vnd.openxmlformats-officedocument.presentationml.notesSlide+xml"/>
  <Override PartName="/ppt/webextensions/webextension2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52"/>
  </p:notesMasterIdLst>
  <p:sldIdLst>
    <p:sldId id="371" r:id="rId2"/>
    <p:sldId id="285" r:id="rId3"/>
    <p:sldId id="286" r:id="rId4"/>
    <p:sldId id="288" r:id="rId5"/>
    <p:sldId id="365" r:id="rId6"/>
    <p:sldId id="366" r:id="rId7"/>
    <p:sldId id="367" r:id="rId8"/>
    <p:sldId id="361" r:id="rId9"/>
    <p:sldId id="293" r:id="rId10"/>
    <p:sldId id="368" r:id="rId11"/>
    <p:sldId id="268" r:id="rId12"/>
    <p:sldId id="269" r:id="rId13"/>
    <p:sldId id="274" r:id="rId14"/>
    <p:sldId id="270" r:id="rId15"/>
    <p:sldId id="363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6" r:id="rId29"/>
    <p:sldId id="297" r:id="rId30"/>
    <p:sldId id="299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72" r:id="rId51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" id="{563E4215-84A7-4819-8BE4-93663D567D3E}">
          <p14:sldIdLst>
            <p14:sldId id="371"/>
          </p14:sldIdLst>
        </p14:section>
        <p14:section name="Module 1" id="{BF4CF7C6-DC66-4ED7-9B78-783F076908E5}">
          <p14:sldIdLst>
            <p14:sldId id="285"/>
          </p14:sldIdLst>
        </p14:section>
        <p14:section name="Section 1.1" id="{C32C8DB1-7E9A-468C-BC1B-16A8CFCF53EC}">
          <p14:sldIdLst>
            <p14:sldId id="286"/>
            <p14:sldId id="288"/>
            <p14:sldId id="365"/>
            <p14:sldId id="366"/>
            <p14:sldId id="367"/>
            <p14:sldId id="361"/>
            <p14:sldId id="293"/>
            <p14:sldId id="368"/>
          </p14:sldIdLst>
        </p14:section>
        <p14:section name="Section 1.2" id="{93298327-67E3-4E37-9779-B22FCBD4ED5F}">
          <p14:sldIdLst>
            <p14:sldId id="268"/>
            <p14:sldId id="269"/>
            <p14:sldId id="274"/>
            <p14:sldId id="270"/>
            <p14:sldId id="363"/>
            <p14:sldId id="272"/>
            <p14:sldId id="273"/>
            <p14:sldId id="275"/>
          </p14:sldIdLst>
        </p14:section>
        <p14:section name="Section 1.3" id="{8BEDAA4C-69AF-44D5-B0BC-75B0D02180AD}">
          <p14:sldIdLst>
            <p14:sldId id="276"/>
            <p14:sldId id="277"/>
          </p14:sldIdLst>
        </p14:section>
        <p14:section name="Section 1.4" id="{E5E3AF60-4210-45FD-99FF-D05B49A4AFB2}">
          <p14:sldIdLst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Section 1.5" id="{60A5CA82-59B7-4796-92C6-CEF760AE5D69}">
          <p14:sldIdLst>
            <p14:sldId id="284"/>
          </p14:sldIdLst>
        </p14:section>
        <p14:section name="Section 1.6" id="{E464B04F-F979-4918-82A7-DC0323BFC87E}">
          <p14:sldIdLst>
            <p14:sldId id="296"/>
            <p14:sldId id="297"/>
            <p14:sldId id="299"/>
            <p14:sldId id="298"/>
            <p14:sldId id="300"/>
            <p14:sldId id="301"/>
          </p14:sldIdLst>
        </p14:section>
        <p14:section name="Section 1.7" id="{E253CBAA-C34F-4BEE-BE56-4DD39530B7E1}">
          <p14:sldIdLst>
            <p14:sldId id="302"/>
            <p14:sldId id="303"/>
          </p14:sldIdLst>
        </p14:section>
        <p14:section name="Section 1.8" id="{FA7B0C3C-D83C-430B-81AF-9A0D8EA7F41E}">
          <p14:sldIdLst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Section 1.9" id="{F6E99B6A-5A48-41FB-8F0A-0AE3E264B7A5}">
          <p14:sldIdLst>
            <p14:sldId id="314"/>
            <p14:sldId id="315"/>
            <p14:sldId id="316"/>
            <p14:sldId id="317"/>
          </p14:sldIdLst>
        </p14:section>
        <p14:section name="End" id="{06F9CD5A-793D-4B2A-8DE4-EC22ECE4A793}">
          <p14:sldIdLst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9" autoAdjust="0"/>
    <p:restoredTop sz="81616" autoAdjust="0"/>
  </p:normalViewPr>
  <p:slideViewPr>
    <p:cSldViewPr snapToGrid="0">
      <p:cViewPr varScale="1">
        <p:scale>
          <a:sx n="67" d="100"/>
          <a:sy n="67" d="100"/>
        </p:scale>
        <p:origin x="3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F9D6-24C7-48C4-BF52-BF59CF05959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AA1B9-4A5C-416D-8307-03014111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 err="1"/>
              <a:t>Wordle</a:t>
            </a:r>
            <a:r>
              <a:rPr lang="en-US" dirty="0"/>
              <a:t> of a</a:t>
            </a:r>
            <a:r>
              <a:rPr lang="en-US" baseline="0" dirty="0"/>
              <a:t> bunch of different programming languages and terms. Yes, there are a ton of them! Have students research the history of programming languages and how they have evolved over time. This can be done in groups. See activity sheet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have already seen an example of this (Slide 15) using addition in an assignment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6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have seen an example of an error already (slide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 keyword cannot be used as a variable name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function def needs a colon at end of: def </a:t>
            </a:r>
            <a:r>
              <a:rPr lang="en-US" dirty="0" err="1"/>
              <a:t>hello_function</a:t>
            </a:r>
            <a:r>
              <a:rPr lang="en-US" dirty="0"/>
              <a:t>()</a:t>
            </a:r>
            <a:r>
              <a:rPr lang="en-US" b="1" dirty="0"/>
              <a:t>:</a:t>
            </a:r>
          </a:p>
          <a:p>
            <a:pPr marL="0" indent="0">
              <a:buFontTx/>
              <a:buNone/>
            </a:pPr>
            <a:r>
              <a:rPr lang="en-US" b="0" dirty="0"/>
              <a:t>-   if needs a comparison x </a:t>
            </a:r>
            <a:r>
              <a:rPr lang="en-US" b="1" dirty="0"/>
              <a:t>==</a:t>
            </a:r>
            <a:r>
              <a:rPr lang="en-US" b="0" dirty="0"/>
              <a:t> 3 not assignment x 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2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by zero gives a </a:t>
            </a:r>
            <a:r>
              <a:rPr lang="en-US" dirty="0" err="1">
                <a:effectLst/>
              </a:rPr>
              <a:t>ZeroDivisionError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infinite loop will </a:t>
            </a:r>
            <a:r>
              <a:rPr lang="en-US" b="1" dirty="0">
                <a:effectLst/>
              </a:rPr>
              <a:t>lock up a browser </a:t>
            </a:r>
            <a:r>
              <a:rPr lang="en-US" dirty="0">
                <a:effectLst/>
              </a:rPr>
              <a:t>using jupyter notebook and locks up most runtimes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5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logic errors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switching greater than and less than  (</a:t>
            </a:r>
            <a:r>
              <a:rPr lang="en-US" b="1" dirty="0"/>
              <a:t>&gt;</a:t>
            </a:r>
            <a:r>
              <a:rPr lang="en-US" dirty="0"/>
              <a:t> for </a:t>
            </a:r>
            <a:r>
              <a:rPr lang="en-US" b="1" dirty="0"/>
              <a:t>&lt;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 having a loop exit case such as x never equals 0  for a </a:t>
            </a:r>
            <a:r>
              <a:rPr lang="en-US" b="1" dirty="0">
                <a:latin typeface="Consolas" panose="020B0609020204030204" pitchFamily="49" charset="0"/>
              </a:rPr>
              <a:t>while x != 0: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cannot be subtracted- hence this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0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Input always returns a data type of </a:t>
            </a:r>
            <a:r>
              <a:rPr lang="en-US" b="1" dirty="0"/>
              <a:t>string</a:t>
            </a:r>
            <a:r>
              <a:rPr lang="en-US" dirty="0"/>
              <a:t>. No matter what the character entered.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6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int</a:t>
            </a:r>
            <a:r>
              <a:rPr lang="en-US" dirty="0"/>
              <a:t>(grade1+grade2+grade3+grade4+grade5)</a:t>
            </a:r>
            <a:r>
              <a:rPr lang="en-US" baseline="0" dirty="0"/>
              <a:t> does </a:t>
            </a:r>
            <a:r>
              <a:rPr lang="en-US" b="1" baseline="0" dirty="0"/>
              <a:t>NOT</a:t>
            </a:r>
            <a:r>
              <a:rPr lang="en-US" baseline="0" dirty="0"/>
              <a:t> work as a shortcut. This method will concatenate all the numbers as string, THEN convert it. So that </a:t>
            </a:r>
            <a:r>
              <a:rPr lang="en-US" baseline="0" dirty="0" err="1"/>
              <a:t>int</a:t>
            </a:r>
            <a:r>
              <a:rPr lang="en-US" baseline="0" dirty="0"/>
              <a:t>("1" + "1") = 11.</a:t>
            </a:r>
          </a:p>
          <a:p>
            <a:endParaRPr lang="en-US" baseline="0" dirty="0"/>
          </a:p>
          <a:p>
            <a:r>
              <a:rPr lang="en-US" baseline="0" dirty="0"/>
              <a:t>To Cast, is to convert from one data type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Float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 Convert to a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space is introduced between items joined by the comma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will see a string end whenever a matching end quote is encountered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Strings can display double quotes by  surrounding a string with single quotes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Strings can display single quotes by  surrounding a string with double quotes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6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Ture</a:t>
            </a:r>
            <a:r>
              <a:rPr lang="en-US" dirty="0"/>
              <a:t> and </a:t>
            </a:r>
            <a:r>
              <a:rPr lang="en-US" b="1" dirty="0"/>
              <a:t>False</a:t>
            </a:r>
            <a:r>
              <a:rPr lang="en-US" dirty="0"/>
              <a:t> are Python key words – they are capitalized</a:t>
            </a:r>
          </a:p>
          <a:p>
            <a:r>
              <a:rPr lang="en-US" dirty="0"/>
              <a:t>Boolean is binary  - only 2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methods return True or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 word starts lower case then </a:t>
            </a:r>
            <a:r>
              <a:rPr lang="en-US" dirty="0">
                <a:latin typeface="Consolas" panose="020B0609020204030204" pitchFamily="49" charset="0"/>
              </a:rPr>
              <a:t>.istitle( )  </a:t>
            </a:r>
            <a:r>
              <a:rPr lang="en-US" dirty="0"/>
              <a:t>returns </a:t>
            </a:r>
            <a:r>
              <a:rPr lang="en-US" b="1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decimal points are not digits so </a:t>
            </a:r>
            <a:r>
              <a:rPr lang="en-US" b="1" dirty="0">
                <a:latin typeface="Consolas" panose="020B0609020204030204" pitchFamily="49" charset="0"/>
              </a:rPr>
              <a:t>"3.14".isdigit(  ) </a:t>
            </a:r>
            <a:r>
              <a:rPr lang="en-US" dirty="0"/>
              <a:t>returns </a:t>
            </a:r>
            <a:r>
              <a:rPr lang="en-US" b="1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34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Notice digits are ignored. The last message still has all non numeric characters in uppercase.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Mixed case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"I am a </a:t>
            </a:r>
            <a:r>
              <a:rPr lang="en-US" sz="1200" b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Message".isupper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() 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1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.startswith() </a:t>
            </a:r>
            <a:r>
              <a:rPr lang="en-US" dirty="0"/>
              <a:t>is case sensitive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</a:rPr>
              <a:t>.startswith() </a:t>
            </a:r>
            <a:r>
              <a:rPr lang="en-US" dirty="0"/>
              <a:t>can search a string with multiple characters as well </a:t>
            </a:r>
            <a:r>
              <a:rPr lang="en-US" b="1" dirty="0">
                <a:latin typeface="Consolas" panose="020B0609020204030204" pitchFamily="49" charset="0"/>
              </a:rPr>
              <a:t>"This is </a:t>
            </a:r>
            <a:r>
              <a:rPr lang="en-US" b="1" dirty="0" err="1">
                <a:latin typeface="Consolas" panose="020B0609020204030204" pitchFamily="49" charset="0"/>
              </a:rPr>
              <a:t>Python".startswith</a:t>
            </a:r>
            <a:r>
              <a:rPr lang="en-US" b="1" dirty="0">
                <a:latin typeface="Consolas" panose="020B0609020204030204" pitchFamily="49" charset="0"/>
              </a:rPr>
              <a:t>("This") </a:t>
            </a:r>
            <a:r>
              <a:rPr lang="en-US" dirty="0"/>
              <a:t>is </a:t>
            </a:r>
            <a:r>
              <a:rPr lang="en-US" b="1" dirty="0"/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similarity with the Boolean methods (</a:t>
            </a:r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iscapital</a:t>
            </a:r>
            <a:r>
              <a:rPr lang="en-US" dirty="0">
                <a:latin typeface="Consolas" panose="020B0609020204030204" pitchFamily="49" charset="0"/>
              </a:rPr>
              <a:t>( ) is similar to .capitalize( )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97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message is a variable of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 string 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which is being assigned the input asked of the user.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However we need all upper case. So we add .upper() at the end to make this happen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pc="-30" dirty="0">
                <a:solidFill>
                  <a:srgbClr val="0072C6"/>
                </a:solidFill>
                <a:latin typeface="+mn-lt"/>
                <a:ea typeface="+mn-ea"/>
                <a:cs typeface="+mn-cs"/>
              </a:rPr>
              <a:t>Example statement below introduces a new concept that needs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54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word is capitalized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matching is case sensitive – using .lower( ) or .upper( ) can remove case sensitivity</a:t>
            </a:r>
          </a:p>
          <a:p>
            <a:r>
              <a:rPr lang="en-US" b="1" dirty="0">
                <a:latin typeface="Consolas" panose="020B0609020204030204" pitchFamily="49" charset="0"/>
              </a:rPr>
              <a:t>print("</a:t>
            </a:r>
            <a:r>
              <a:rPr lang="en-US" b="1" dirty="0" err="1">
                <a:latin typeface="Consolas" panose="020B0609020204030204" pitchFamily="49" charset="0"/>
              </a:rPr>
              <a:t>eric</a:t>
            </a:r>
            <a:r>
              <a:rPr lang="en-US" b="1" dirty="0">
                <a:latin typeface="Consolas" panose="020B0609020204030204" pitchFamily="49" charset="0"/>
              </a:rPr>
              <a:t>" in </a:t>
            </a:r>
            <a:r>
              <a:rPr lang="en-US" b="1" dirty="0" err="1">
                <a:latin typeface="Consolas" panose="020B0609020204030204" pitchFamily="49" charset="0"/>
              </a:rPr>
              <a:t>message.lower</a:t>
            </a:r>
            <a:r>
              <a:rPr lang="en-US" b="1" dirty="0">
                <a:latin typeface="Consolas" panose="020B0609020204030204" pitchFamily="49" charset="0"/>
              </a:rPr>
              <a:t>( 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students: </a:t>
            </a:r>
            <a:r>
              <a:rPr lang="en-US" sz="1600" b="1" dirty="0"/>
              <a:t>strings use quotes, but </a:t>
            </a:r>
            <a:r>
              <a:rPr lang="en-US" sz="1600" b="1" dirty="0" err="1"/>
              <a:t>int</a:t>
            </a:r>
            <a:r>
              <a:rPr lang="en-US" sz="1600" b="1" dirty="0"/>
              <a:t> and float don't!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languages (C</a:t>
            </a:r>
            <a:r>
              <a:rPr lang="en-US" baseline="0" dirty="0"/>
              <a:t> based languages for example) require a data type be given. These are called strongly typed languages. Python is </a:t>
            </a:r>
            <a:r>
              <a:rPr lang="en-US" b="1" baseline="0" dirty="0"/>
              <a:t>Not </a:t>
            </a:r>
            <a:r>
              <a:rPr lang="en-US" baseline="0" dirty="0"/>
              <a:t>one of these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output should be 3</a:t>
            </a:r>
            <a:r>
              <a:rPr lang="en-US" baseline="0" dirty="0"/>
              <a:t>. But why does this error appear instead. Discuss the with students. Since quotes are used 2 is being defined as type String. A string cannot be added to an integer.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output should</a:t>
            </a:r>
            <a:r>
              <a:rPr lang="en-US" baseline="0" dirty="0"/>
              <a:t> be 0.5 (1/2). But why does this error appear instead. Discuss the with students. Since quotes are used 2 is being defined as type String. A string cannot be divided by an integer.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that concatenation combines the strings exactly as they are. Spaces for correct structure must be added by the programmer.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plus is called the concatenation operator.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38A98A4B-C8C9-42E1-A8C9-BA7A06A5B6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0894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30336931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571767" y="2510345"/>
            <a:ext cx="2061777" cy="206207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09990" y="2510345"/>
            <a:ext cx="2061777" cy="206207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48212" y="2510345"/>
            <a:ext cx="2061777" cy="206207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633544" y="2510345"/>
            <a:ext cx="2061777" cy="206207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68" y="4952827"/>
            <a:ext cx="8752592" cy="19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7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5378549" cy="1524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689" y="0"/>
            <a:ext cx="6095689" cy="68586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856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803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259" y="358621"/>
            <a:ext cx="5378549" cy="1524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689" cy="68586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425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4911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717242"/>
            <a:ext cx="7619611" cy="6035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45" y="3429311"/>
            <a:ext cx="7201599" cy="3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760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97" y="717242"/>
            <a:ext cx="7619611" cy="603538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9" y="3204861"/>
            <a:ext cx="7316971" cy="2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0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70" y="1075863"/>
            <a:ext cx="717139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7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910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948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752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0CC68A1-B36E-4367-B334-9AD044073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39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8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4097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8193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72290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96386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478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85FC4A11-B7DA-44CA-A798-8AE6D1550D1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0202" y="6170142"/>
            <a:ext cx="11292218" cy="488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630" tIns="89630" rIns="89630" bIns="8963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2017 Microsoft Corporation. All rights reserved. Microsoft and the trademarks listed at http://www.microsoft.com/trademarks are trademarks of the Microsoft group of companies. </a:t>
            </a:r>
            <a:b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other trademarks are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352386056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8570" y="1344828"/>
            <a:ext cx="11474238" cy="1840792"/>
          </a:xfrm>
          <a:prstGeom prst="rect">
            <a:avLst/>
          </a:prstGeom>
        </p:spPr>
        <p:txBody>
          <a:bodyPr>
            <a:spAutoFit/>
          </a:bodyPr>
          <a:lstStyle>
            <a:lvl1pPr marL="224097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4819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72290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96386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2048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141381"/>
            <a:ext cx="12192001" cy="717242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13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0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43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AF4B1D02-F52A-465B-9511-FCF6329CA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03" y="5782138"/>
            <a:ext cx="7056143" cy="10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69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FontTx/>
              <a:buNone/>
              <a:defRPr sz="1961"/>
            </a:lvl2pPr>
            <a:lvl3pPr marL="224097" indent="0">
              <a:spcBef>
                <a:spcPts val="588"/>
              </a:spcBef>
              <a:buNone/>
              <a:defRPr/>
            </a:lvl3pPr>
            <a:lvl4pPr marL="448193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15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buFont typeface="Arial" charset="0"/>
              <a:buChar char="•"/>
              <a:defRPr sz="1961"/>
            </a:lvl2pPr>
            <a:lvl3pPr marL="448193" indent="-224097">
              <a:spcBef>
                <a:spcPts val="588"/>
              </a:spcBef>
              <a:buFont typeface="Arial" charset="0"/>
              <a:buChar char="•"/>
              <a:defRPr/>
            </a:lvl3pPr>
            <a:lvl4pPr marL="672290" indent="-224097">
              <a:spcBef>
                <a:spcPts val="588"/>
              </a:spcBef>
              <a:buFont typeface="Arial" charset="0"/>
              <a:buChar char="•"/>
              <a:defRPr/>
            </a:lvl4pPr>
            <a:lvl5pPr marL="896386" indent="-224097">
              <a:spcBef>
                <a:spcPts val="588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601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840792"/>
          </a:xfrm>
        </p:spPr>
        <p:txBody>
          <a:bodyPr>
            <a:spAutoFit/>
          </a:bodyPr>
          <a:lstStyle>
            <a:lvl1pPr>
              <a:spcBef>
                <a:spcPts val="588"/>
              </a:spcBef>
              <a:defRPr sz="1961"/>
            </a:lvl1pPr>
            <a:lvl2pPr>
              <a:spcBef>
                <a:spcPts val="588"/>
              </a:spcBef>
              <a:defRPr sz="1961"/>
            </a:lvl2pPr>
            <a:lvl3pPr>
              <a:spcBef>
                <a:spcPts val="588"/>
              </a:spcBef>
              <a:defRPr sz="1961"/>
            </a:lvl3pPr>
            <a:lvl4pPr>
              <a:spcBef>
                <a:spcPts val="588"/>
              </a:spcBef>
              <a:defRPr sz="1961"/>
            </a:lvl4pPr>
            <a:lvl5pPr>
              <a:spcBef>
                <a:spcPts val="588"/>
              </a:spcBef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851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69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43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75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9655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570" y="1255173"/>
            <a:ext cx="11474238" cy="1793104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696" r:id="rId2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69" baseline="0" dirty="0" smtClean="0">
          <a:ln w="3175">
            <a:noFill/>
          </a:ln>
          <a:solidFill>
            <a:srgbClr val="0072C6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webextension" Target="../webextensions/webextension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webextension" Target="../webextensions/webextension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1/relationships/webextension" Target="../webextensions/webextension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6EE8A11-2789-4370-B74A-88E5AFD50F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238" y="3460740"/>
            <a:ext cx="8270507" cy="896552"/>
          </a:xfrm>
        </p:spPr>
        <p:txBody>
          <a:bodyPr/>
          <a:lstStyle/>
          <a:p>
            <a:r>
              <a:rPr lang="en-US" dirty="0"/>
              <a:t>Course 40460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60E9F5F-CF8C-48A1-9F5E-5A924F3D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Python</a:t>
            </a:r>
            <a:br>
              <a:rPr lang="en-US" dirty="0"/>
            </a:br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7058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pc="-70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19233"/>
          </a:xfrm>
        </p:spPr>
        <p:txBody>
          <a:bodyPr/>
          <a:lstStyle/>
          <a:p>
            <a:r>
              <a:rPr lang="en-US" sz="2800" spc="-30" dirty="0"/>
              <a:t>A good program must be commented. </a:t>
            </a:r>
          </a:p>
          <a:p>
            <a:endParaRPr lang="en-US" sz="2800" spc="-30" dirty="0"/>
          </a:p>
          <a:p>
            <a:r>
              <a:rPr lang="en-US" sz="2800" spc="-30" dirty="0"/>
              <a:t>A comment is ignored by the interpreter or compiler. It is used by the coder to improve the readability of code.</a:t>
            </a:r>
          </a:p>
          <a:p>
            <a:endParaRPr lang="en-US" sz="2800" spc="-30" dirty="0"/>
          </a:p>
          <a:p>
            <a:r>
              <a:rPr lang="en-US" sz="2800" spc="-30" dirty="0"/>
              <a:t>In python we use </a:t>
            </a:r>
            <a:r>
              <a:rPr lang="en-US" sz="2800" spc="-30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  <a:r>
              <a:rPr lang="en-US" sz="2800" spc="-30" dirty="0"/>
              <a:t> to denote a comment</a:t>
            </a:r>
            <a:r>
              <a:rPr lang="en-US" dirty="0"/>
              <a:t>.</a:t>
            </a:r>
          </a:p>
        </p:txBody>
      </p:sp>
      <p:pic>
        <p:nvPicPr>
          <p:cNvPr id="6" name="table"/>
          <p:cNvPicPr/>
          <p:nvPr/>
        </p:nvPicPr>
        <p:blipFill rotWithShape="1">
          <a:blip r:embed="rId2"/>
          <a:srcRect t="-1" r="20010" b="57453"/>
          <a:stretch/>
        </p:blipFill>
        <p:spPr bwMode="auto">
          <a:xfrm>
            <a:off x="252676" y="4370249"/>
            <a:ext cx="10560636" cy="1498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750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160865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sz="2800" dirty="0"/>
              <a:t>variable</a:t>
            </a:r>
            <a:r>
              <a:rPr lang="en-US" dirty="0"/>
              <a:t>?</a:t>
            </a:r>
          </a:p>
          <a:p>
            <a:pPr lvl="1"/>
            <a:r>
              <a:rPr lang="en-US" sz="2000" dirty="0"/>
              <a:t>A placeholder for a value- remember math class?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x = 1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y = 4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z= x + y</a:t>
            </a:r>
          </a:p>
          <a:p>
            <a:pPr lvl="2"/>
            <a:endParaRPr lang="en-US" sz="2000" dirty="0"/>
          </a:p>
          <a:p>
            <a:pPr lvl="1"/>
            <a:r>
              <a:rPr lang="en-US" sz="2800" spc="-29" dirty="0">
                <a:solidFill>
                  <a:srgbClr val="0072C6"/>
                </a:solidFill>
                <a:latin typeface="+mj-lt"/>
              </a:rPr>
              <a:t>In Python variables are used to store values. </a:t>
            </a:r>
          </a:p>
          <a:p>
            <a:pPr lvl="1"/>
            <a:r>
              <a:rPr lang="en-US" sz="2000" dirty="0"/>
              <a:t>The type of data stored is called the data type of the variable.</a:t>
            </a:r>
          </a:p>
        </p:txBody>
      </p:sp>
    </p:spTree>
    <p:extLst>
      <p:ext uri="{BB962C8B-B14F-4D97-AF65-F5344CB8AC3E}">
        <p14:creationId xmlns:p14="http://schemas.microsoft.com/office/powerpoint/2010/main" val="3344121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271665"/>
          </a:xfrm>
        </p:spPr>
        <p:txBody>
          <a:bodyPr/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String (str)</a:t>
            </a:r>
          </a:p>
          <a:p>
            <a:pPr lvl="1"/>
            <a:r>
              <a:rPr lang="en-US" sz="2000" dirty="0"/>
              <a:t>A series of letters, numbers, and spaces. Always enclosed in quotes</a:t>
            </a:r>
          </a:p>
          <a:p>
            <a:pPr lvl="1"/>
            <a:endParaRPr lang="en-US" sz="2000" dirty="0"/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Integer (</a:t>
            </a:r>
            <a:r>
              <a:rPr lang="en-US" sz="2800" spc="-29" dirty="0" err="1">
                <a:solidFill>
                  <a:srgbClr val="0072C6"/>
                </a:solidFill>
                <a:latin typeface="+mj-lt"/>
              </a:rPr>
              <a:t>int</a:t>
            </a:r>
            <a:r>
              <a:rPr lang="en-US" sz="2800" spc="-29" dirty="0">
                <a:solidFill>
                  <a:srgbClr val="0072C6"/>
                </a:solidFill>
                <a:latin typeface="+mj-lt"/>
              </a:rPr>
              <a:t>)</a:t>
            </a:r>
          </a:p>
          <a:p>
            <a:pPr lvl="1"/>
            <a:r>
              <a:rPr lang="en-US" sz="2000" dirty="0"/>
              <a:t>A whole number- no decimals. </a:t>
            </a:r>
          </a:p>
          <a:p>
            <a:pPr lvl="1"/>
            <a:endParaRPr lang="en-US" sz="2000" dirty="0"/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Float (float)</a:t>
            </a:r>
          </a:p>
          <a:p>
            <a:pPr lvl="1"/>
            <a:r>
              <a:rPr lang="en-US" sz="2000" dirty="0"/>
              <a:t>A decimal number. </a:t>
            </a:r>
          </a:p>
        </p:txBody>
      </p:sp>
    </p:spTree>
    <p:extLst>
      <p:ext uri="{BB962C8B-B14F-4D97-AF65-F5344CB8AC3E}">
        <p14:creationId xmlns:p14="http://schemas.microsoft.com/office/powerpoint/2010/main" val="774762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140217"/>
                  </p:ext>
                </p:extLst>
              </p:nvPr>
            </p:nvGraphicFramePr>
            <p:xfrm>
              <a:off x="227942" y="2698155"/>
              <a:ext cx="11902440" cy="192214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942" y="2698155"/>
                <a:ext cx="11902440" cy="192214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assignment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70" y="5144123"/>
            <a:ext cx="1068705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Variables are case sensitive!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/>
              <a:t> are NOT the same variable!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96670" y="963828"/>
            <a:ext cx="11474238" cy="2003747"/>
          </a:xfrm>
        </p:spPr>
        <p:txBody>
          <a:bodyPr>
            <a:noAutofit/>
          </a:bodyPr>
          <a:lstStyle/>
          <a:p>
            <a:r>
              <a:rPr lang="en-US" sz="2800" cap="none" dirty="0"/>
              <a:t>To give a variable a value we use an assignment statement as seen below.</a:t>
            </a:r>
          </a:p>
          <a:p>
            <a:endParaRPr lang="en-US" sz="2800" cap="none" dirty="0"/>
          </a:p>
          <a:p>
            <a:r>
              <a:rPr lang="en-US" sz="2800" cap="none" dirty="0"/>
              <a:t>Do not give the variable a type. The interpreter will decide type based on the value entered.</a:t>
            </a:r>
          </a:p>
        </p:txBody>
      </p:sp>
    </p:spTree>
    <p:extLst>
      <p:ext uri="{BB962C8B-B14F-4D97-AF65-F5344CB8AC3E}">
        <p14:creationId xmlns:p14="http://schemas.microsoft.com/office/powerpoint/2010/main" val="39498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data types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46861"/>
          </a:xfrm>
        </p:spPr>
        <p:txBody>
          <a:bodyPr/>
          <a:lstStyle/>
          <a:p>
            <a:r>
              <a:rPr lang="en-US" sz="2800" dirty="0"/>
              <a:t>A data type tells the interpreter what type of data to expect. It also tells the program that operations can be performed.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2622" y="2735766"/>
            <a:ext cx="46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Why does this error occur?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074304"/>
                  </p:ext>
                </p:extLst>
              </p:nvPr>
            </p:nvGraphicFramePr>
            <p:xfrm>
              <a:off x="508574" y="2808707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574" y="2808707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826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data types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46861"/>
          </a:xfrm>
        </p:spPr>
        <p:txBody>
          <a:bodyPr/>
          <a:lstStyle/>
          <a:p>
            <a:r>
              <a:rPr lang="en-US" sz="2800" dirty="0"/>
              <a:t>A data type tells the interpreter what type of data to expect. It also tells the program that operations can be performed.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2622" y="2735766"/>
            <a:ext cx="4608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29" dirty="0">
                <a:solidFill>
                  <a:srgbClr val="0072C6"/>
                </a:solidFill>
              </a:rPr>
              <a:t>The quotes make all the difference! Num1 is a string. Strings cannot be added to integers.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192967"/>
                  </p:ext>
                </p:extLst>
              </p:nvPr>
            </p:nvGraphicFramePr>
            <p:xfrm>
              <a:off x="533067" y="2735766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067" y="2735766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405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099022"/>
            <a:ext cx="11474238" cy="3360920"/>
          </a:xfrm>
        </p:spPr>
        <p:txBody>
          <a:bodyPr/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Strings can be added together. This is called concatenation. 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This simply combines 2 strings into 1.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Example: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+mj-lt"/>
              </a:rPr>
              <a:t>Spaces for proper structure must be added!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String addition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46601"/>
                  </p:ext>
                </p:extLst>
              </p:nvPr>
            </p:nvGraphicFramePr>
            <p:xfrm>
              <a:off x="865414" y="4459942"/>
              <a:ext cx="8948057" cy="209597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414" y="4459942"/>
                <a:ext cx="8948057" cy="2095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95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617943"/>
          </a:xfrm>
        </p:spPr>
        <p:txBody>
          <a:bodyPr/>
          <a:lstStyle/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+mj-lt"/>
              </a:rPr>
              <a:t>To give a variable a new value simple write a new assignment statement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 value will overwrite the old value.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reassignment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676739"/>
                  </p:ext>
                </p:extLst>
              </p:nvPr>
            </p:nvGraphicFramePr>
            <p:xfrm>
              <a:off x="1993246" y="2704523"/>
              <a:ext cx="7465386" cy="303751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246" y="2704523"/>
                <a:ext cx="7465386" cy="30375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1712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893442"/>
                  </p:ext>
                </p:extLst>
              </p:nvPr>
            </p:nvGraphicFramePr>
            <p:xfrm>
              <a:off x="358570" y="2847477"/>
              <a:ext cx="8379788" cy="370024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570" y="2847477"/>
                <a:ext cx="8379788" cy="370024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269450"/>
          </a:xfrm>
        </p:spPr>
        <p:txBody>
          <a:bodyPr/>
          <a:lstStyle/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Consolas" panose="020B0609020204030204" pitchFamily="49" charset="0"/>
              </a:rPr>
              <a:t>print() </a:t>
            </a:r>
            <a:r>
              <a:rPr lang="en-US" sz="2800" spc="-29" dirty="0">
                <a:solidFill>
                  <a:srgbClr val="0072C6"/>
                </a:solidFill>
                <a:latin typeface="+mj-lt"/>
              </a:rPr>
              <a:t>is a function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print() </a:t>
            </a:r>
            <a:r>
              <a:rPr lang="en-US" dirty="0"/>
              <a:t>function can also be used with variables and a combination of text and variables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variables in </a:t>
            </a:r>
            <a:r>
              <a:rPr lang="en-US" dirty="0">
                <a:latin typeface="Consolas" panose="020B0609020204030204" pitchFamily="49" charset="0"/>
              </a:rPr>
              <a:t>print()</a:t>
            </a: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077946" y="4081183"/>
            <a:ext cx="1714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nsolas" panose="020B0609020204030204" pitchFamily="49" charset="0"/>
              </a:rPr>
              <a:t>type() </a:t>
            </a:r>
            <a:r>
              <a:rPr lang="en-US" sz="4800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01950"/>
          </a:xfrm>
        </p:spPr>
        <p:txBody>
          <a:bodyPr/>
          <a:lstStyle/>
          <a:p>
            <a:r>
              <a:rPr lang="en-US" sz="2800" dirty="0"/>
              <a:t>Another built in Python function</a:t>
            </a:r>
          </a:p>
          <a:p>
            <a:endParaRPr lang="en-US" sz="2800" dirty="0"/>
          </a:p>
          <a:p>
            <a:r>
              <a:rPr lang="en-US" sz="2800" dirty="0"/>
              <a:t>Returns the data type of the given data or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699"/>
          <a:stretch/>
        </p:blipFill>
        <p:spPr>
          <a:xfrm>
            <a:off x="139401" y="3856291"/>
            <a:ext cx="4060562" cy="1473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122" y="3844670"/>
            <a:ext cx="5457641" cy="14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2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 to Python, 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7459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Operators in variable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49432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Concatenation can also be preformed in assignment</a:t>
            </a:r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598845"/>
                  </p:ext>
                </p:extLst>
              </p:nvPr>
            </p:nvGraphicFramePr>
            <p:xfrm>
              <a:off x="663543" y="2955963"/>
              <a:ext cx="9525000" cy="187746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543" y="2955963"/>
                <a:ext cx="9525000" cy="18774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418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804118"/>
          </a:xfrm>
        </p:spPr>
        <p:txBody>
          <a:bodyPr/>
          <a:lstStyle/>
          <a:p>
            <a:r>
              <a:rPr lang="en-US" sz="3600" dirty="0"/>
              <a:t>When programmers code</a:t>
            </a:r>
          </a:p>
          <a:p>
            <a:r>
              <a:rPr lang="en-US" sz="3600" dirty="0"/>
              <a:t>errors are bound to happen</a:t>
            </a:r>
          </a:p>
          <a:p>
            <a:endParaRPr lang="en-US" sz="3600" dirty="0"/>
          </a:p>
          <a:p>
            <a:r>
              <a:rPr lang="en-US" sz="3600" dirty="0"/>
              <a:t>Three types of errors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Syntax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Run Time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Logic </a:t>
            </a:r>
          </a:p>
        </p:txBody>
      </p:sp>
    </p:spTree>
    <p:extLst>
      <p:ext uri="{BB962C8B-B14F-4D97-AF65-F5344CB8AC3E}">
        <p14:creationId xmlns:p14="http://schemas.microsoft.com/office/powerpoint/2010/main" val="89956847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Syntax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100994"/>
          </a:xfrm>
        </p:spPr>
        <p:txBody>
          <a:bodyPr/>
          <a:lstStyle/>
          <a:p>
            <a:r>
              <a:rPr lang="en-US" sz="2800" dirty="0"/>
              <a:t>Error in the rules of the language</a:t>
            </a:r>
          </a:p>
          <a:p>
            <a:pPr lvl="1"/>
            <a:r>
              <a:rPr lang="en-US" sz="2000" dirty="0"/>
              <a:t>using a keyword improperly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failing to include a required item like a "</a:t>
            </a:r>
            <a:r>
              <a:rPr lang="en-US" sz="2000" b="1" dirty="0"/>
              <a:t>:</a:t>
            </a:r>
            <a:r>
              <a:rPr lang="en-US" sz="2000" dirty="0"/>
              <a:t>"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hello_funtction()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"hello world"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Illegal operation</a:t>
            </a:r>
          </a:p>
          <a:p>
            <a:pPr lvl="1"/>
            <a:r>
              <a:rPr lang="en-US" dirty="0"/>
              <a:t>	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x=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33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Run time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979551"/>
          </a:xfrm>
        </p:spPr>
        <p:txBody>
          <a:bodyPr/>
          <a:lstStyle/>
          <a:p>
            <a:r>
              <a:rPr lang="en-US" sz="2800" dirty="0"/>
              <a:t>An error that causes a program to crash</a:t>
            </a:r>
          </a:p>
          <a:p>
            <a:endParaRPr lang="en-US" sz="2800" dirty="0"/>
          </a:p>
          <a:p>
            <a:r>
              <a:rPr lang="en-US" sz="2800" dirty="0"/>
              <a:t>Properly syntax but an illegal operation </a:t>
            </a:r>
          </a:p>
          <a:p>
            <a:pPr lvl="1"/>
            <a:r>
              <a:rPr lang="en-US" sz="2000" dirty="0"/>
              <a:t>Divide by zero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	x =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Infinite loop</a:t>
            </a:r>
          </a:p>
          <a:p>
            <a:pPr lvl="1"/>
            <a:r>
              <a:rPr lang="en-US" sz="2000" dirty="0"/>
              <a:t>	</a:t>
            </a:r>
            <a:r>
              <a:rPr lang="en-US" sz="2000" b="1" dirty="0">
                <a:solidFill>
                  <a:schemeClr val="tx2"/>
                </a:solidFill>
                <a:latin typeface="Consolas" panose="020B0609020204030204" pitchFamily="49" charset="0"/>
              </a:rPr>
              <a:t>while True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	    print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"hello"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2000" dirty="0"/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50700351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Logic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01950"/>
          </a:xfrm>
        </p:spPr>
        <p:txBody>
          <a:bodyPr/>
          <a:lstStyle/>
          <a:p>
            <a:r>
              <a:rPr lang="en-US" sz="2800" dirty="0"/>
              <a:t>Hardest type of error to detect</a:t>
            </a:r>
          </a:p>
          <a:p>
            <a:endParaRPr lang="en-US" sz="2800" dirty="0"/>
          </a:p>
          <a:p>
            <a:r>
              <a:rPr lang="en-US" sz="2800" dirty="0"/>
              <a:t>Code is correct, but does not produce the expected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70" y="3245034"/>
            <a:ext cx="9736406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programmer thought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x = 2 + y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was the correct equation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when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x = y - 2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was correct.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 will run, but produce unintended results.</a:t>
            </a:r>
          </a:p>
        </p:txBody>
      </p:sp>
    </p:spTree>
    <p:extLst>
      <p:ext uri="{BB962C8B-B14F-4D97-AF65-F5344CB8AC3E}">
        <p14:creationId xmlns:p14="http://schemas.microsoft.com/office/powerpoint/2010/main" val="70782206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Errors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TypeError</a:t>
            </a:r>
            <a:endParaRPr lang="en-US" sz="2800" dirty="0"/>
          </a:p>
          <a:p>
            <a:r>
              <a:rPr lang="en-US" sz="2800" dirty="0" err="1"/>
              <a:t>SyntaxError</a:t>
            </a:r>
            <a:endParaRPr lang="en-US" sz="2800" dirty="0"/>
          </a:p>
          <a:p>
            <a:r>
              <a:rPr lang="en-US" sz="2800" dirty="0" err="1"/>
              <a:t>NameError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TypeError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an illegal type operation is attempted</a:t>
            </a:r>
          </a:p>
          <a:p>
            <a:pPr marL="0" indent="0">
              <a:buNone/>
            </a:pPr>
            <a:endParaRPr lang="en-US" sz="2000" spc="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sz="2800" dirty="0" err="1"/>
              <a:t>SyntaxError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unknown python code is used</a:t>
            </a:r>
          </a:p>
          <a:p>
            <a:pPr marL="0" indent="0">
              <a:buNone/>
            </a:pPr>
            <a:endParaRPr lang="en-US" sz="2000" spc="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sz="2800" dirty="0" err="1"/>
              <a:t>NameError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a variable is used before it is declared or unknown command</a:t>
            </a:r>
          </a:p>
        </p:txBody>
      </p:sp>
    </p:spTree>
    <p:extLst>
      <p:ext uri="{BB962C8B-B14F-4D97-AF65-F5344CB8AC3E}">
        <p14:creationId xmlns:p14="http://schemas.microsoft.com/office/powerpoint/2010/main" val="15188230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Most commonly occurs when attempt to do math operations with a string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dd-in 7" title="Code Presenter Pro"/>
              <p:cNvGraphicFramePr>
                <a:graphicFrameLocks noGrp="1"/>
              </p:cNvGraphicFramePr>
              <p:nvPr/>
            </p:nvGraphicFramePr>
            <p:xfrm>
              <a:off x="508574" y="2808707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Add-in 7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574" y="2808707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2420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Character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0121861" cy="2880917"/>
          </a:xfrm>
        </p:spPr>
        <p:txBody>
          <a:bodyPr/>
          <a:lstStyle/>
          <a:p>
            <a:r>
              <a:rPr lang="en-US" sz="2800" dirty="0"/>
              <a:t>Using the </a:t>
            </a:r>
            <a:r>
              <a:rPr lang="en-US" sz="2800" dirty="0">
                <a:latin typeface="Consolas" panose="020B0609020204030204" pitchFamily="49" charset="0"/>
              </a:rPr>
              <a:t>print() </a:t>
            </a:r>
            <a:r>
              <a:rPr lang="en-US" sz="2800" dirty="0"/>
              <a:t>function you can create character art.</a:t>
            </a:r>
          </a:p>
          <a:p>
            <a:endParaRPr lang="en-US" sz="2800" dirty="0"/>
          </a:p>
          <a:p>
            <a:r>
              <a:rPr lang="en-US" sz="2800" dirty="0"/>
              <a:t>Simply use the print function and multiple lines to create </a:t>
            </a:r>
          </a:p>
          <a:p>
            <a:r>
              <a:rPr lang="en-US" sz="2800" dirty="0"/>
              <a:t>the shape you want.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956136"/>
                  </p:ext>
                </p:extLst>
              </p:nvPr>
            </p:nvGraphicFramePr>
            <p:xfrm>
              <a:off x="749041" y="3462516"/>
              <a:ext cx="9731390" cy="312920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041" y="3462516"/>
                <a:ext cx="9731390" cy="31292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23334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479059"/>
          </a:xfrm>
        </p:spPr>
        <p:txBody>
          <a:bodyPr/>
          <a:lstStyle/>
          <a:p>
            <a:r>
              <a:rPr lang="en-US" dirty="0"/>
              <a:t>A main task programs need to perform is gathering input from the user</a:t>
            </a:r>
          </a:p>
          <a:p>
            <a:endParaRPr lang="en-US" dirty="0"/>
          </a:p>
          <a:p>
            <a:r>
              <a:rPr lang="en-US" dirty="0"/>
              <a:t>In Python use the </a:t>
            </a:r>
            <a:r>
              <a:rPr lang="en-US" dirty="0">
                <a:latin typeface="Consolas" panose="020B0609020204030204" pitchFamily="49" charset="0"/>
              </a:rPr>
              <a:t>input() </a:t>
            </a:r>
            <a:r>
              <a:rPr lang="en-US" dirty="0"/>
              <a:t>function to gather input from the user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365" y="3293710"/>
            <a:ext cx="461772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 pauses and waits for user input.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9520628"/>
                  </p:ext>
                </p:extLst>
              </p:nvPr>
            </p:nvGraphicFramePr>
            <p:xfrm>
              <a:off x="534509" y="3498633"/>
              <a:ext cx="6823856" cy="264665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dd-in 1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509" y="3498633"/>
                <a:ext cx="6823856" cy="26466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31743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Input Prompts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859227"/>
          </a:xfrm>
        </p:spPr>
        <p:txBody>
          <a:bodyPr/>
          <a:lstStyle/>
          <a:p>
            <a:r>
              <a:rPr lang="en-US" dirty="0"/>
              <a:t>By storing inputs in variables the program can prompt the user for multiple pieces of information.</a:t>
            </a:r>
          </a:p>
          <a:p>
            <a:endParaRPr lang="en-US" dirty="0"/>
          </a:p>
          <a:p>
            <a:r>
              <a:rPr lang="en-US" dirty="0"/>
              <a:t>Simply use input statements in variable assignment statements.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899613"/>
                  </p:ext>
                </p:extLst>
              </p:nvPr>
            </p:nvGraphicFramePr>
            <p:xfrm>
              <a:off x="565661" y="3303758"/>
              <a:ext cx="10999992" cy="324078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661" y="3303758"/>
                <a:ext cx="10999992" cy="32407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9133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Programming languages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" r="826"/>
          <a:stretch/>
        </p:blipFill>
        <p:spPr>
          <a:xfrm>
            <a:off x="903642" y="1255173"/>
            <a:ext cx="10079916" cy="48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0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861506"/>
          </a:xfrm>
        </p:spPr>
        <p:txBody>
          <a:bodyPr/>
          <a:lstStyle/>
          <a:p>
            <a:r>
              <a:rPr lang="en-US" dirty="0"/>
              <a:t>Input always returns a data type of </a:t>
            </a:r>
            <a:r>
              <a:rPr lang="en-US" b="1" dirty="0"/>
              <a:t>string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Python needs some help with data types and we have to convert the type, such as from </a:t>
            </a:r>
            <a:r>
              <a:rPr lang="en-US" b="1" dirty="0"/>
              <a:t>Str</a:t>
            </a:r>
            <a:r>
              <a:rPr lang="en-US" dirty="0"/>
              <a:t>ing to </a:t>
            </a:r>
            <a:r>
              <a:rPr lang="en-US" b="1" dirty="0"/>
              <a:t>Int</a:t>
            </a:r>
            <a:r>
              <a:rPr lang="en-US" dirty="0"/>
              <a:t>eger for example.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remember:</a:t>
            </a:r>
          </a:p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input()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always returns type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str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(string)</a:t>
            </a:r>
          </a:p>
        </p:txBody>
      </p:sp>
    </p:spTree>
    <p:extLst>
      <p:ext uri="{BB962C8B-B14F-4D97-AF65-F5344CB8AC3E}">
        <p14:creationId xmlns:p14="http://schemas.microsoft.com/office/powerpoint/2010/main" val="302434352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067845"/>
          </a:xfrm>
        </p:spPr>
        <p:txBody>
          <a:bodyPr/>
          <a:lstStyle/>
          <a:p>
            <a:r>
              <a:rPr lang="en-US" dirty="0"/>
              <a:t>Python assigns the data type automatically. But what if Python is using the data in a way we don't want?</a:t>
            </a:r>
          </a:p>
          <a:p>
            <a:endParaRPr lang="en-US" dirty="0"/>
          </a:p>
          <a:p>
            <a:r>
              <a:rPr lang="en-US" dirty="0"/>
              <a:t>We must convert it using a </a:t>
            </a:r>
            <a:r>
              <a:rPr lang="en-US" b="1" dirty="0"/>
              <a:t>type conversion</a:t>
            </a:r>
            <a:r>
              <a:rPr lang="en-US" dirty="0"/>
              <a:t> where we </a:t>
            </a:r>
            <a:r>
              <a:rPr lang="en-US" b="1" dirty="0"/>
              <a:t>cast </a:t>
            </a:r>
            <a:r>
              <a:rPr lang="en-US" dirty="0"/>
              <a:t>the data type</a:t>
            </a:r>
          </a:p>
          <a:p>
            <a:endParaRPr lang="en-US" dirty="0"/>
          </a:p>
          <a:p>
            <a:r>
              <a:rPr lang="en-US" dirty="0"/>
              <a:t>To cast a data type – use the specific Type keyword ( like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str</a:t>
            </a:r>
            <a:r>
              <a:rPr lang="en-US" dirty="0"/>
              <a:t>) in front of the variable or data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295145"/>
                  </p:ext>
                </p:extLst>
              </p:nvPr>
            </p:nvGraphicFramePr>
            <p:xfrm>
              <a:off x="438383" y="4500199"/>
              <a:ext cx="11208551" cy="24361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83" y="4500199"/>
                <a:ext cx="11208551" cy="2436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19896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average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89859"/>
          </a:xfrm>
        </p:spPr>
        <p:txBody>
          <a:bodyPr/>
          <a:lstStyle/>
          <a:p>
            <a:r>
              <a:rPr lang="en-US" dirty="0"/>
              <a:t>with a sum of grades stored as a number and calculated from 5 grades, the average can be calculated</a:t>
            </a:r>
          </a:p>
          <a:p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average = sum / number of data points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096078"/>
                  </p:ext>
                </p:extLst>
              </p:nvPr>
            </p:nvGraphicFramePr>
            <p:xfrm>
              <a:off x="518678" y="3184714"/>
              <a:ext cx="7530052" cy="2053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678" y="3184714"/>
                <a:ext cx="7530052" cy="205393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25145" y="5522933"/>
            <a:ext cx="9015947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</a:t>
            </a:r>
          </a:p>
        </p:txBody>
      </p:sp>
    </p:spTree>
    <p:extLst>
      <p:ext uri="{BB962C8B-B14F-4D97-AF65-F5344CB8AC3E}">
        <p14:creationId xmlns:p14="http://schemas.microsoft.com/office/powerpoint/2010/main" val="177160569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the average!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89859"/>
          </a:xfrm>
        </p:spPr>
        <p:txBody>
          <a:bodyPr/>
          <a:lstStyle/>
          <a:p>
            <a:r>
              <a:rPr lang="en-US" dirty="0"/>
              <a:t>with a sum of grades stored as a number and calculated from 5 grades, the average can be calculated</a:t>
            </a:r>
          </a:p>
          <a:p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average = sum / number of data points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91985"/>
                  </p:ext>
                </p:extLst>
              </p:nvPr>
            </p:nvGraphicFramePr>
            <p:xfrm>
              <a:off x="428244" y="3211402"/>
              <a:ext cx="7640582" cy="177207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244" y="3211402"/>
                <a:ext cx="7640582" cy="177207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358570" y="4983480"/>
            <a:ext cx="8703134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Float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 Convert to a string</a:t>
            </a:r>
          </a:p>
        </p:txBody>
      </p:sp>
    </p:spTree>
    <p:extLst>
      <p:ext uri="{BB962C8B-B14F-4D97-AF65-F5344CB8AC3E}">
        <p14:creationId xmlns:p14="http://schemas.microsoft.com/office/powerpoint/2010/main" val="302625928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998146"/>
          </a:xfrm>
        </p:spPr>
        <p:txBody>
          <a:bodyPr/>
          <a:lstStyle/>
          <a:p>
            <a:r>
              <a:rPr lang="en-US" dirty="0"/>
              <a:t>Besides string addition- we can concatenate in the print function with commas</a:t>
            </a:r>
          </a:p>
          <a:p>
            <a:endParaRPr lang="en-US" dirty="0"/>
          </a:p>
          <a:p>
            <a:r>
              <a:rPr lang="en-US" sz="2400" dirty="0"/>
              <a:t>comma (</a:t>
            </a:r>
            <a:r>
              <a:rPr lang="en-US" sz="3200" b="1" dirty="0">
                <a:latin typeface="Consolas" panose="020B0609020204030204" pitchFamily="49" charset="0"/>
              </a:rPr>
              <a:t>,</a:t>
            </a:r>
            <a:r>
              <a:rPr lang="en-US" sz="2400" dirty="0"/>
              <a:t>) method</a:t>
            </a:r>
          </a:p>
          <a:p>
            <a:endParaRPr lang="en-US" sz="2400" dirty="0"/>
          </a:p>
          <a:p>
            <a:r>
              <a:rPr lang="en-US" sz="2400" dirty="0"/>
              <a:t>comma method combines </a:t>
            </a:r>
          </a:p>
          <a:p>
            <a:r>
              <a:rPr lang="en-US" sz="2400" dirty="0"/>
              <a:t>printable items with a space</a:t>
            </a:r>
          </a:p>
          <a:p>
            <a:endParaRPr lang="en-US" sz="2400" dirty="0"/>
          </a:p>
          <a:p>
            <a:r>
              <a:rPr lang="en-US" sz="2400" dirty="0"/>
              <a:t>Notice you can combine the</a:t>
            </a:r>
          </a:p>
          <a:p>
            <a:r>
              <a:rPr lang="en-US" sz="2400" dirty="0"/>
              <a:t>comma  with string addition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4" y="2036313"/>
            <a:ext cx="8084202" cy="45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764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6012" y="2996159"/>
            <a:ext cx="11474238" cy="564835"/>
          </a:xfrm>
        </p:spPr>
        <p:txBody>
          <a:bodyPr/>
          <a:lstStyle/>
          <a:p>
            <a:r>
              <a:rPr lang="en-US" dirty="0"/>
              <a:t>Notice the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8" y="2183701"/>
            <a:ext cx="9084755" cy="812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186" y="3754092"/>
            <a:ext cx="6645243" cy="109260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The average is: 94.6.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934139" y="2846494"/>
            <a:ext cx="380246" cy="145390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3336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203805"/>
                  </p:ext>
                </p:extLst>
              </p:nvPr>
            </p:nvGraphicFramePr>
            <p:xfrm>
              <a:off x="271305" y="2830830"/>
              <a:ext cx="11561503" cy="17110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05" y="2830830"/>
                <a:ext cx="11561503" cy="171102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quote (</a:t>
            </a:r>
            <a:r>
              <a:rPr lang="en-US" dirty="0">
                <a:latin typeface="Consolas" panose="020B0609020204030204" pitchFamily="49" charset="0"/>
              </a:rPr>
              <a:t>“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‘</a:t>
            </a:r>
            <a:r>
              <a:rPr lang="en-US" dirty="0"/>
              <a:t>) in a string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021946"/>
          </a:xfrm>
        </p:spPr>
        <p:txBody>
          <a:bodyPr/>
          <a:lstStyle/>
          <a:p>
            <a:r>
              <a:rPr lang="en-US" dirty="0"/>
              <a:t>If you need to use the quote symbol in a string, how would you do that?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37762" y="3557835"/>
            <a:ext cx="9144" cy="6268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741" y="4620168"/>
            <a:ext cx="11561502" cy="10310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I said to the class "sometimes you need to shutdown and restart a notebook when the cells refuse to run."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It's time to save your code</a:t>
            </a:r>
          </a:p>
        </p:txBody>
      </p:sp>
    </p:spTree>
    <p:extLst>
      <p:ext uri="{BB962C8B-B14F-4D97-AF65-F5344CB8AC3E}">
        <p14:creationId xmlns:p14="http://schemas.microsoft.com/office/powerpoint/2010/main" val="4092569702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93284"/>
          </a:xfrm>
        </p:spPr>
        <p:txBody>
          <a:bodyPr/>
          <a:lstStyle/>
          <a:p>
            <a:r>
              <a:rPr lang="en-US" dirty="0"/>
              <a:t>What is a Boolean?</a:t>
            </a:r>
          </a:p>
          <a:p>
            <a:endParaRPr lang="en-US" dirty="0"/>
          </a:p>
          <a:p>
            <a:r>
              <a:rPr lang="en-US" dirty="0"/>
              <a:t>What are the only possible outcomes?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9757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50396"/>
          </a:xfrm>
        </p:spPr>
        <p:txBody>
          <a:bodyPr/>
          <a:lstStyle/>
          <a:p>
            <a:r>
              <a:rPr lang="en-US" dirty="0"/>
              <a:t>What is a Boolean?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 type with only 2 possible values</a:t>
            </a:r>
          </a:p>
          <a:p>
            <a:endParaRPr lang="en-US" dirty="0"/>
          </a:p>
          <a:p>
            <a:r>
              <a:rPr lang="en-US" dirty="0"/>
              <a:t>What are the only possible outcomes?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False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3635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Using Boolean methods we can test strings</a:t>
            </a:r>
          </a:p>
          <a:p>
            <a:endParaRPr lang="en-US" dirty="0"/>
          </a:p>
          <a:p>
            <a:r>
              <a:rPr lang="en-US" dirty="0"/>
              <a:t>.isalpha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isalnum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istitle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isdigit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islower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isupper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startswith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90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2"/>
            <a:ext cx="11218387" cy="5153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A modern interpreted programing language, created in 1991 by Guido van Rossum.</a:t>
            </a:r>
          </a:p>
          <a:p>
            <a:pPr marL="0" indent="0">
              <a:buNone/>
            </a:pPr>
            <a:endParaRPr lang="en-US" sz="800" spc="-3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Python 2 &amp; 3 are actively used &amp; improved by the Python community</a:t>
            </a:r>
          </a:p>
          <a:p>
            <a:pPr marL="0" indent="0">
              <a:buNone/>
            </a:pPr>
            <a:endParaRPr lang="en-US" sz="800" spc="-3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Known for requiring less code to accomplish tasks than other languages</a:t>
            </a: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Principles:</a:t>
            </a:r>
          </a:p>
          <a:p>
            <a:r>
              <a:rPr lang="en-US" sz="2800" dirty="0"/>
              <a:t>Beautiful</a:t>
            </a:r>
          </a:p>
          <a:p>
            <a:r>
              <a:rPr lang="en-US" sz="2800" dirty="0"/>
              <a:t>Obvious </a:t>
            </a:r>
          </a:p>
          <a:p>
            <a:r>
              <a:rPr lang="en-US" sz="2800" dirty="0"/>
              <a:t>Allows programmer to be Simple </a:t>
            </a:r>
          </a:p>
          <a:p>
            <a:r>
              <a:rPr lang="en-US" sz="2800" dirty="0"/>
              <a:t>Allows programmer Complexity, without being complicated</a:t>
            </a:r>
          </a:p>
          <a:p>
            <a:r>
              <a:rPr lang="en-US" sz="2800" dirty="0"/>
              <a:t>Readable</a:t>
            </a:r>
            <a:endParaRPr lang="en-US" sz="2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Python?</a:t>
            </a:r>
          </a:p>
        </p:txBody>
      </p:sp>
    </p:spTree>
    <p:extLst>
      <p:ext uri="{BB962C8B-B14F-4D97-AF65-F5344CB8AC3E}">
        <p14:creationId xmlns:p14="http://schemas.microsoft.com/office/powerpoint/2010/main" val="1165940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.isalpha()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Returns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/>
              <a:t> if a string is an alphabetical character a-z, A-Z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"message" </a:t>
            </a:r>
            <a:r>
              <a:rPr lang="en-US" dirty="0"/>
              <a:t>is an alpha, but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US" dirty="0"/>
              <a:t> is not an alpha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0" y="2034540"/>
            <a:ext cx="5372799" cy="18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263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isalnum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Returns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/>
              <a:t> if there is at least 1 character and all are alphabetical or digits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3rd</a:t>
            </a:r>
            <a:r>
              <a:rPr lang="en-US" dirty="0"/>
              <a:t>“ is alphanumeric, but “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dirty="0"/>
              <a:t>” is not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0" y="2071086"/>
            <a:ext cx="9092375" cy="32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636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istitle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0" y="2438164"/>
            <a:ext cx="10668000" cy="21945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Tests to see if the string is title (all words capitalized)</a:t>
            </a:r>
          </a:p>
        </p:txBody>
      </p:sp>
    </p:spTree>
    <p:extLst>
      <p:ext uri="{BB962C8B-B14F-4D97-AF65-F5344CB8AC3E}">
        <p14:creationId xmlns:p14="http://schemas.microsoft.com/office/powerpoint/2010/main" val="227106212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isDigit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Tests to see if the string is made entire of digits.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1" y="2121217"/>
            <a:ext cx="8394383" cy="30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57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isupper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islower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These check for all uppercase or lowercase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9" y="2113978"/>
            <a:ext cx="10690295" cy="29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112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startswith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144789"/>
          </a:xfrm>
        </p:spPr>
        <p:txBody>
          <a:bodyPr/>
          <a:lstStyle/>
          <a:p>
            <a:r>
              <a:rPr lang="en-US" dirty="0"/>
              <a:t>Does a string start with a certain character? We can check with </a:t>
            </a:r>
            <a:r>
              <a:rPr lang="en-US" dirty="0">
                <a:latin typeface="Consolas" panose="020B0609020204030204" pitchFamily="49" charset="0"/>
              </a:rPr>
              <a:t>.startswith()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is the second statement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0" y="2495339"/>
            <a:ext cx="9855278" cy="22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590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221733"/>
          </a:xfrm>
        </p:spPr>
        <p:txBody>
          <a:bodyPr/>
          <a:lstStyle/>
          <a:p>
            <a:r>
              <a:rPr lang="en-US" dirty="0"/>
              <a:t>There are method to format strings in Python.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.capitalize()</a:t>
            </a:r>
            <a:r>
              <a:rPr lang="en-US" dirty="0"/>
              <a:t> - capitalizes the first character of a string</a:t>
            </a:r>
          </a:p>
          <a:p>
            <a:r>
              <a:rPr lang="en-US" dirty="0">
                <a:latin typeface="Consolas" panose="020B0609020204030204" pitchFamily="49" charset="0"/>
              </a:rPr>
              <a:t>.lower()</a:t>
            </a:r>
            <a:r>
              <a:rPr lang="en-US" dirty="0"/>
              <a:t> - all characters of a string are made lowercase</a:t>
            </a:r>
          </a:p>
          <a:p>
            <a:r>
              <a:rPr lang="en-US" dirty="0">
                <a:latin typeface="Consolas" panose="020B0609020204030204" pitchFamily="49" charset="0"/>
              </a:rPr>
              <a:t>.upper()</a:t>
            </a:r>
            <a:r>
              <a:rPr lang="en-US" dirty="0"/>
              <a:t> - all characters of a string are made uppercase</a:t>
            </a:r>
          </a:p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swapcase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 - all characters of a string are made to switch case </a:t>
            </a:r>
          </a:p>
          <a:p>
            <a:r>
              <a:rPr lang="en-US" dirty="0"/>
              <a:t>		  upper becomes lower and vice versa</a:t>
            </a:r>
          </a:p>
          <a:p>
            <a:r>
              <a:rPr lang="en-US" dirty="0">
                <a:latin typeface="Consolas" panose="020B0609020204030204" pitchFamily="49" charset="0"/>
              </a:rPr>
              <a:t>.title() </a:t>
            </a:r>
            <a:r>
              <a:rPr lang="en-US" dirty="0"/>
              <a:t>- each 'word' separated by a space is capitalized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14096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Functions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041268"/>
                  </p:ext>
                </p:extLst>
              </p:nvPr>
            </p:nvGraphicFramePr>
            <p:xfrm>
              <a:off x="355092" y="3717798"/>
              <a:ext cx="7412284" cy="13936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92" y="3717798"/>
                <a:ext cx="7412284" cy="139369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239396"/>
          </a:xfrm>
        </p:spPr>
        <p:txBody>
          <a:bodyPr/>
          <a:lstStyle/>
          <a:p>
            <a:r>
              <a:rPr lang="en-US" dirty="0"/>
              <a:t>Let’s say you have a program where you need the user’s name, but the program needs the input in all caps.</a:t>
            </a:r>
          </a:p>
          <a:p>
            <a:endParaRPr lang="en-US" dirty="0"/>
          </a:p>
          <a:p>
            <a:r>
              <a:rPr lang="en-US" dirty="0"/>
              <a:t>We can used nested function (a function within another function) to accomplish this.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228384" y="3762717"/>
            <a:ext cx="148462" cy="326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06" y="5211724"/>
            <a:ext cx="6236027" cy="11972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Please type your name Alton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ALTON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077375" y="4348615"/>
            <a:ext cx="6883" cy="5429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97313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using print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36318"/>
                  </p:ext>
                </p:extLst>
              </p:nvPr>
            </p:nvGraphicFramePr>
            <p:xfrm>
              <a:off x="485789" y="1557158"/>
              <a:ext cx="12353925" cy="192330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789" y="1557158"/>
                <a:ext cx="12353925" cy="192330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58570" y="3480461"/>
            <a:ext cx="6236027" cy="84330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Introduction To Python</a:t>
            </a:r>
          </a:p>
        </p:txBody>
      </p:sp>
    </p:spTree>
    <p:extLst>
      <p:ext uri="{BB962C8B-B14F-4D97-AF65-F5344CB8AC3E}">
        <p14:creationId xmlns:p14="http://schemas.microsoft.com/office/powerpoint/2010/main" val="2351935798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021946"/>
          </a:xfrm>
        </p:spPr>
        <p:txBody>
          <a:bodyPr/>
          <a:lstStyle/>
          <a:p>
            <a:r>
              <a:rPr lang="en-US" dirty="0"/>
              <a:t>The in keyword allows a simple search to be preformed. </a:t>
            </a:r>
          </a:p>
          <a:p>
            <a:r>
              <a:rPr lang="en-US" dirty="0">
                <a:latin typeface="Consolas" panose="020B0609020204030204" pitchFamily="49" charset="0"/>
              </a:rPr>
              <a:t>in</a:t>
            </a:r>
            <a:r>
              <a:rPr lang="en-US" dirty="0"/>
              <a:t> returns a Boolean result on if the searched text is contained in a string.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342951"/>
                  </p:ext>
                </p:extLst>
              </p:nvPr>
            </p:nvGraphicFramePr>
            <p:xfrm>
              <a:off x="618460" y="2456429"/>
              <a:ext cx="8173848" cy="13953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460" y="2456429"/>
                <a:ext cx="8173848" cy="139531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58570" y="3910201"/>
            <a:ext cx="6236027" cy="11972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What is your name? My name is Eric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374760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144902"/>
            <a:ext cx="11474238" cy="2478114"/>
          </a:xfrm>
        </p:spPr>
        <p:txBody>
          <a:bodyPr/>
          <a:lstStyle/>
          <a:p>
            <a:r>
              <a:rPr lang="en-US" sz="2800" spc="-30" dirty="0">
                <a:solidFill>
                  <a:srgbClr val="0072C6"/>
                </a:solidFill>
                <a:latin typeface="+mj-lt"/>
                <a:cs typeface="+mn-cs"/>
              </a:rPr>
              <a:t>programming code will be displayed with color highlighting</a:t>
            </a:r>
          </a:p>
          <a:p>
            <a:pPr algn="ctr"/>
            <a:r>
              <a:rPr lang="en-US" sz="2800" spc="-30" dirty="0">
                <a:solidFill>
                  <a:srgbClr val="00B050"/>
                </a:solidFill>
                <a:cs typeface="+mn-cs"/>
              </a:rPr>
              <a:t>comment </a:t>
            </a:r>
            <a:r>
              <a:rPr lang="en-US" sz="2800" spc="-30" dirty="0">
                <a:solidFill>
                  <a:schemeClr val="bg2">
                    <a:lumMod val="50000"/>
                  </a:schemeClr>
                </a:solidFill>
              </a:rPr>
              <a:t>keyword  </a:t>
            </a:r>
            <a:r>
              <a:rPr lang="en-US" sz="2800" spc="-30" dirty="0">
                <a:solidFill>
                  <a:srgbClr val="F62AD9"/>
                </a:solidFill>
              </a:rPr>
              <a:t>string</a:t>
            </a:r>
            <a:endParaRPr lang="en-US" sz="2800" spc="-3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800" spc="-30" dirty="0">
                <a:solidFill>
                  <a:schemeClr val="accent2"/>
                </a:solidFill>
                <a:cs typeface="+mn-cs"/>
              </a:rPr>
              <a:t>function/reserved word</a:t>
            </a:r>
          </a:p>
          <a:p>
            <a:pPr algn="ctr"/>
            <a:r>
              <a:rPr lang="en-US" sz="2800" spc="-30" dirty="0">
                <a:solidFill>
                  <a:schemeClr val="tx1">
                    <a:lumMod val="50000"/>
                  </a:schemeClr>
                </a:solidFill>
                <a:cs typeface="+mn-cs"/>
              </a:rPr>
              <a:t>number, variable, operator</a:t>
            </a:r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241717"/>
                  </p:ext>
                </p:extLst>
              </p:nvPr>
            </p:nvGraphicFramePr>
            <p:xfrm>
              <a:off x="2336858" y="3586968"/>
              <a:ext cx="8225497" cy="327103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6858" y="3586968"/>
                <a:ext cx="8225497" cy="32710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013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93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773452"/>
          </a:xfrm>
        </p:spPr>
        <p:txBody>
          <a:bodyPr/>
          <a:lstStyle/>
          <a:p>
            <a:r>
              <a:rPr lang="en-US" dirty="0"/>
              <a:t>Remember math class? A function did what?</a:t>
            </a:r>
          </a:p>
          <a:p>
            <a:endParaRPr lang="en-US" dirty="0"/>
          </a:p>
          <a:p>
            <a:r>
              <a:rPr lang="en-US" dirty="0"/>
              <a:t>In programming we use functions too! A function is a mini program that runs and returns a value to your program.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print() </a:t>
            </a:r>
            <a:r>
              <a:rPr lang="en-US" dirty="0"/>
              <a:t>is a function </a:t>
            </a:r>
          </a:p>
        </p:txBody>
      </p:sp>
    </p:spTree>
    <p:extLst>
      <p:ext uri="{BB962C8B-B14F-4D97-AF65-F5344CB8AC3E}">
        <p14:creationId xmlns:p14="http://schemas.microsoft.com/office/powerpoint/2010/main" val="3577563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20115"/>
            <a:ext cx="11474238" cy="1037207"/>
          </a:xfrm>
        </p:spPr>
        <p:txBody>
          <a:bodyPr/>
          <a:lstStyle/>
          <a:p>
            <a:r>
              <a:rPr lang="en-US" sz="2800" spc="-30" dirty="0">
                <a:solidFill>
                  <a:srgbClr val="0072C6"/>
                </a:solidFill>
                <a:cs typeface="+mn-cs"/>
              </a:rPr>
              <a:t>print() </a:t>
            </a:r>
            <a:r>
              <a:rPr lang="en-US" sz="2800" spc="-30" dirty="0">
                <a:solidFill>
                  <a:srgbClr val="0072C6"/>
                </a:solidFill>
                <a:latin typeface="+mj-lt"/>
                <a:cs typeface="+mn-cs"/>
              </a:rPr>
              <a:t>is used to display output to the user</a:t>
            </a:r>
          </a:p>
          <a:p>
            <a:endParaRPr lang="en-US" sz="2800" spc="-30" dirty="0">
              <a:solidFill>
                <a:srgbClr val="0072C6"/>
              </a:solidFill>
              <a:latin typeface="+mj-lt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0095" y="3548742"/>
              <a:ext cx="11902440" cy="14907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095" y="3548742"/>
                <a:ext cx="11902440" cy="1490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9525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090528"/>
            <a:ext cx="11474238" cy="2277547"/>
          </a:xfrm>
        </p:spPr>
        <p:txBody>
          <a:bodyPr/>
          <a:lstStyle/>
          <a:p>
            <a:pPr lvl="0"/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In programming all data has a data type. There are several types but the most important categories number and text. </a:t>
            </a:r>
          </a:p>
          <a:p>
            <a:pPr lvl="0"/>
            <a:endParaRPr lang="en-US" sz="2800" spc="-29" dirty="0">
              <a:solidFill>
                <a:srgbClr val="0072C6"/>
              </a:solidFill>
              <a:latin typeface="Segoe UI Light"/>
              <a:cs typeface="+mn-cs"/>
            </a:endParaRPr>
          </a:p>
          <a:p>
            <a:pPr lvl="0"/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A string is a series of characters (including spaces). A string must be enclosed in quotes. The text above in the print function is a string.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799217"/>
                  </p:ext>
                </p:extLst>
              </p:nvPr>
            </p:nvGraphicFramePr>
            <p:xfrm>
              <a:off x="289560" y="5268685"/>
              <a:ext cx="11902440" cy="14907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560" y="5268685"/>
                <a:ext cx="11902440" cy="1490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84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pc="-70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19233"/>
          </a:xfrm>
        </p:spPr>
        <p:txBody>
          <a:bodyPr/>
          <a:lstStyle/>
          <a:p>
            <a:r>
              <a:rPr lang="en-US" sz="2800" spc="-30" dirty="0"/>
              <a:t>A good program must be commented. </a:t>
            </a:r>
          </a:p>
          <a:p>
            <a:endParaRPr lang="en-US" sz="2800" spc="-30" dirty="0"/>
          </a:p>
          <a:p>
            <a:r>
              <a:rPr lang="en-US" sz="2800" spc="-30" dirty="0"/>
              <a:t>A comment is ignored by the interpreter or compiler. It is used by the coder to improve the readability of code.</a:t>
            </a:r>
          </a:p>
          <a:p>
            <a:endParaRPr lang="en-US" sz="2800" spc="-30" dirty="0"/>
          </a:p>
          <a:p>
            <a:r>
              <a:rPr lang="en-US" sz="2800" spc="-30" dirty="0"/>
              <a:t>In python we use </a:t>
            </a:r>
            <a:r>
              <a:rPr lang="en-US" sz="2800" spc="-30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  <a:r>
              <a:rPr lang="en-US" sz="2800" spc="-30" dirty="0"/>
              <a:t> to denote a comment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425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VA_theme">
  <a:themeElements>
    <a:clrScheme name="Custom 6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VA_theme" id="{FE2E25A0-966F-41AE-AB5F-5A6AF47EB54A}" vid="{4C702016-84DA-4CFA-A467-6A79C6D09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_rels/webextension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webextensions/_rels/webextension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_rels/webextension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_rels/webextension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webextensions/_rels/webextension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webextensions/_rels/webextension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webextensions/_rels/webextension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webextensions/_rels/webextension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webextension1.xml><?xml version="1.0" encoding="utf-8"?>
<we:webextension xmlns:we="http://schemas.microsoft.com/office/webextensions/webextension/2010/11" id="{1C0D98AF-0D1F-43D3-B0A4-2B62A37B8CD3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How to print text\nprint(\&quot;This is how to print text in Python\&quot;)&quot;,&quot;ctags&quot;:{}}"/>
  </we:properties>
  <we:bindings/>
  <we:snapshot xmlns:r="http://schemas.openxmlformats.org/officeDocument/2006/relationships" r:embed="rId1"/>
</we:webextension>
</file>

<file path=ppt/webextensions/webextension10.xml><?xml version="1.0" encoding="utf-8"?>
<we:webextension xmlns:we="http://schemas.microsoft.com/office/webextensions/webextension/2010/11" id="{CFC26269-6872-4813-94A2-B8E6D3261F23}" frozen="1">
  <we:reference id="wa104379263" version="1.0.0.1" store="en-001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ame1 = \&quot;Alton\&quot;\npre_message = \&quot;My name is \&quot;\nmessage = pre_message + name1\nprint(message)&quot;,&quot;ctags&quot;:{&quot;message&quot;:[{&quot;linenum&quot;:&quot;3&quot;,&quot;signature&quot;:&quot;message = pre_message + name1&quot;}],&quot;name1&quot;:[{&quot;linenum&quot;:&quot;1&quot;,&quot;signature&quot;:&quot;name1 = \&quot;Alton\&quot;&quot;}],&quot;pre_message&quot;:[{&quot;linenum&quot;:&quot;2&quot;,&quot;signature&quot;:&quot;pre_message = \&quot;My name is \&quot;&quot;}]}}"/>
  </we:properties>
  <we:bindings/>
  <we:snapshot xmlns:r="http://schemas.openxmlformats.org/officeDocument/2006/relationships" r:embed="rId1"/>
</we:webextension>
</file>

<file path=ppt/webextensions/webextension11.xml><?xml version="1.0" encoding="utf-8"?>
<we:webextension xmlns:we="http://schemas.microsoft.com/office/webextensions/webextension/2010/11" id="{0FD9BFF7-0DD5-4375-8FEC-FC0F7D5FDE38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12.xml><?xml version="1.0" encoding="utf-8"?>
<we:webextension xmlns:we="http://schemas.microsoft.com/office/webextensions/webextension/2010/11" id="{F059701E-ADC2-4C7D-BCB6-94196FD9C3D2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 the letter 'A'\nprint(\&quot;    *\&quot;)\nprint(\&quot;   * *\&quot;)\nprint(\&quot;  *****\&quot;)\nprint(\&quot; *     *\&quot;)\nprint(\&quot;*       *\&quot;)\nprint()&quot;,&quot;ctags&quot;:{}}"/>
  </we:properties>
  <we:bindings/>
  <we:snapshot xmlns:r="http://schemas.openxmlformats.org/officeDocument/2006/relationships" r:embed="rId1"/>
</we:webextension>
</file>

<file path=ppt/webextensions/webextension13.xml><?xml version="1.0" encoding="utf-8"?>
<we:webextension xmlns:we="http://schemas.microsoft.com/office/webextensions/webextension/2010/11" id="{2AC9FC0E-2D0C-4122-B71D-6E515085072C}" frozen="1">
  <we:reference id="wa104379263" version="1.0.0.1" store="en-001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ame1 = input(\&quot;enter your name: \&quot;)\nprint(name1)&quot;,&quot;ctags&quot;:{&quot;name1&quot;:[{&quot;linenum&quot;:&quot;1&quot;,&quot;signature&quot;:&quot;name1 = input(\&quot;enter your name: \&quot;)&quot;}]}}"/>
  </we:properties>
  <we:bindings/>
  <we:snapshot xmlns:r="http://schemas.openxmlformats.org/officeDocument/2006/relationships" r:embed="rId1"/>
</we:webextension>
</file>

<file path=ppt/webextensions/webextension14.xml><?xml version="1.0" encoding="utf-8"?>
<we:webextension xmlns:we="http://schemas.microsoft.com/office/webextensions/webextension/2010/11" id="{1EA49A13-B3E4-4B16-921E-A8433E756129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input multiple prompts\n\nprint(\&quot;Please enter five grades. One at a time.\&quot;)\n\ngrade1 = input(\&quot;Grade 1:\&quot;)\ngrade2= input(\&quot;Grade 2:\&quot;)\ngrade3= input(\&quot;Grade 3:\&quot;)\ngrade4 = input(\&quot;Grade 4:\&quot;)\ngrade5 = input(\&quot;Grade 5:\&quot;)&quot;,&quot;ctags&quot;:{&quot;grade1&quot;:[{&quot;linenum&quot;:&quot;5&quot;,&quot;signature&quot;:&quot;grade1 = input(\&quot;Grade 1:\&quot;)&quot;}],&quot;grade2&quot;:[{&quot;linenum&quot;:&quot;6&quot;,&quot;signature&quot;:&quot;grade2= input(\&quot;Grade 2:\&quot;)&quot;}],&quot;grade3&quot;:[{&quot;linenum&quot;:&quot;7&quot;,&quot;signature&quot;:&quot;grade3= input(\&quot;Grade 3:\&quot;)&quot;}],&quot;grade4&quot;:[{&quot;linenum&quot;:&quot;8&quot;,&quot;signature&quot;:&quot;grade4 = input(\&quot;Grade 4:\&quot;)&quot;}],&quot;grade5&quot;:[{&quot;linenum&quot;:&quot;9&quot;,&quot;signature&quot;:&quot;grade5 = input(\&quot;Grade 5:\&quot;)&quot;}]}}"/>
  </we:properties>
  <we:bindings/>
  <we:snapshot xmlns:r="http://schemas.openxmlformats.org/officeDocument/2006/relationships" r:embed="rId1"/>
</we:webextension>
</file>

<file path=ppt/webextensions/webextension15.xml><?xml version="1.0" encoding="utf-8"?>
<we:webextension xmlns:we="http://schemas.microsoft.com/office/webextensions/webextension/2010/11" id="{F877BB32-9DA7-455F-A766-D5C45EA6AAFF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sum_grades = int(grade1)+int(grade2)+int(grade3)+int(grade4)+int(grade5)&quot;,&quot;ctags&quot;:{&quot;sum_grades&quot;:[{&quot;linenum&quot;:&quot;1&quot;,&quot;signature&quot;:&quot;sum_grades = int(grade1)+int(grade2)+int(grade3)+int(grade4)+int(grade5)&quot;}]}}"/>
  </we:properties>
  <we:bindings/>
  <we:snapshot xmlns:r="http://schemas.openxmlformats.org/officeDocument/2006/relationships" r:embed="rId1"/>
</we:webextension>
</file>

<file path=ppt/webextensions/webextension16.xml><?xml version="1.0" encoding="utf-8"?>
<we:webextension xmlns:we="http://schemas.microsoft.com/office/webextensions/webextension/2010/11" id="{063925F0-0489-4083-BCA7-AD752D177A94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average = sum_grades / 5\n\nprint(\&quot;The average is: \&quot; + str(average))&quot;,&quot;ctags&quot;:{&quot;average&quot;:[{&quot;linenum&quot;:&quot;1&quot;,&quot;signature&quot;:&quot;average = sum_grades / 5&quot;}]}}"/>
  </we:properties>
  <we:bindings/>
  <we:snapshot xmlns:r="http://schemas.openxmlformats.org/officeDocument/2006/relationships" r:embed="rId1"/>
</we:webextension>
</file>

<file path=ppt/webextensions/webextension17.xml><?xml version="1.0" encoding="utf-8"?>
<we:webextension xmlns:we="http://schemas.microsoft.com/office/webextensions/webextension/2010/11" id="{2B04ED88-332A-4E25-A8D6-B3647BB04AF0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average = sum_grades / 5\n\nprint(\&quot;The average is: \&quot; + str(average))&quot;,&quot;ctags&quot;:{&quot;average&quot;:[{&quot;linenum&quot;:&quot;1&quot;,&quot;signature&quot;:&quot;average = sum_grades / 5&quot;}]}}"/>
  </we:properties>
  <we:bindings/>
  <we:snapshot xmlns:r="http://schemas.openxmlformats.org/officeDocument/2006/relationships" r:embed="rId1"/>
</we:webextension>
</file>

<file path=ppt/webextensions/webextension18.xml><?xml version="1.0" encoding="utf-8"?>
<we:webextension xmlns:we="http://schemas.microsoft.com/office/webextensions/webextension/2010/11" id="{0ADB71E6-00F3-4420-B08F-3DD0D2CBB804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'I said to the the class \&quot;sometimes you need to shutdown and restart a notebook when cells refuse to run\&quot;')\n\nprint(\&quot;It's time to save your code\&quot;)\n&quot;,&quot;ctags&quot;:{}}"/>
  </we:properties>
  <we:bindings/>
  <we:snapshot xmlns:r="http://schemas.openxmlformats.org/officeDocument/2006/relationships" r:embed="rId1"/>
</we:webextension>
</file>

<file path=ppt/webextensions/webextension19.xml><?xml version="1.0" encoding="utf-8"?>
<we:webextension xmlns:we="http://schemas.microsoft.com/office/webextensions/webextension/2010/11" id="{90A35C4C-AB6A-4F81-8E50-AF48378A2ED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input(\&quot;Please type your name\&quot;).upper()\nprint(message)&quot;,&quot;ctags&quot;:{&quot;message&quot;:[{&quot;linenum&quot;:&quot;1&quot;,&quot;signature&quot;:&quot;message = input(\&quot;Please type your name\&quot;).upper()&quot;}]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7F5AB79-4304-452B-9215-DFEE58EDAA35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\&quot;This is some text to output to the user.\&quot;)\n&quot;,&quot;ctags&quot;:{}}"/>
  </we:properties>
  <we:bindings/>
  <we:snapshot xmlns:r="http://schemas.openxmlformats.org/officeDocument/2006/relationships" r:embed="rId1"/>
</we:webextension>
</file>

<file path=ppt/webextensions/webextension20.xml><?xml version="1.0" encoding="utf-8"?>
<we:webextension xmlns:we="http://schemas.microsoft.com/office/webextensions/webextension/2010/11" id="{1DCA6D53-EAA3-464E-98AD-EE8DF465A2E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\&quot;introduction to python\&quot;\nprint(message.title())&quot;,&quot;ctags&quot;:{&quot;message&quot;:[{&quot;linenum&quot;:&quot;1&quot;,&quot;signature&quot;:&quot;message = \&quot;introduction to python\&quot;&quot;}]}}"/>
  </we:properties>
  <we:bindings/>
  <we:snapshot xmlns:r="http://schemas.openxmlformats.org/officeDocument/2006/relationships" r:embed="rId1"/>
</we:webextension>
</file>

<file path=ppt/webextensions/webextension21.xml><?xml version="1.0" encoding="utf-8"?>
<we:webextension xmlns:we="http://schemas.microsoft.com/office/webextensions/webextension/2010/11" id="{F24125A2-3BF8-4651-9D4A-5EED0F13117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input(\&quot;What is your name?\&quot;)\nprint(\&quot;Eric\&quot; in message)\n&quot;,&quot;ctags&quot;:{&quot;message&quot;:[{&quot;linenum&quot;:&quot;1&quot;,&quot;signature&quot;:&quot;message = input(\&quot;What is your name?\&quot;)&quot;}]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57F5AB79-4304-452B-9215-DFEE58EDAA35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\&quot;This is some text to output to the user.\&quot;)\n&quot;,&quot;ctags&quot;:{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FE63D086-01BF-445C-A352-DB7B9332664F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\nvarName = value\nMessage = “This is a string of data”\n&quot;,&quot;ctags&quot;:{&quot;Message&quot;:[{&quot;linenum&quot;:&quot;3&quot;,&quot;signature&quot;:&quot;Message = “This is a string of data”&quot;}],&quot;varName&quot;:[{&quot;linenum&quot;:&quot;2&quot;,&quot;signature&quot;:&quot;varName = value&quot;}]}}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90E11D74-2D82-4996-B958-C00DCA322346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90E11D74-2D82-4996-B958-C00DCA322346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7.xml><?xml version="1.0" encoding="utf-8"?>
<we:webextension xmlns:we="http://schemas.microsoft.com/office/webextensions/webextension/2010/11" id="{860E7218-BA58-4FF0-A7FC-C41786BDFA2D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1 = \&quot;This is some data\&quot;\nmessage2= \&quot;that we must discuss\&quot;\nmessage3 = message1+ message2\nprint(message3)\n\n#Output: This is some datathat must be discussed.&quot;,&quot;ctags&quot;:{&quot;message1&quot;:[{&quot;linenum&quot;:&quot;1&quot;,&quot;signature&quot;:&quot;message1 = \&quot;This is some data\&quot;&quot;}],&quot;message2&quot;:[{&quot;linenum&quot;:&quot;2&quot;,&quot;signature&quot;:&quot;message2= \&quot;that we must discuss\&quot;&quot;}],&quot;message3&quot;:[{&quot;linenum&quot;:&quot;3&quot;,&quot;signature&quot;:&quot;message3 = message1+ message2&quot;}]}}"/>
  </we:properties>
  <we:bindings/>
  <we:snapshot xmlns:r="http://schemas.openxmlformats.org/officeDocument/2006/relationships" r:embed="rId1"/>
</we:webextension>
</file>

<file path=ppt/webextensions/webextension8.xml><?xml version="1.0" encoding="utf-8"?>
<we:webextension xmlns:we="http://schemas.microsoft.com/office/webextensions/webextension/2010/11" id="{EA73B72C-2733-4898-8622-F5E6BD1F41AE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6\nprint(num1)\nnum1 = 8\nprint(num1)\n\n#Output\n#6\n#8&quot;,&quot;ctags&quot;:{&quot;num1&quot;:[{&quot;linenum&quot;:&quot;1&quot;,&quot;signature&quot;:&quot;num1 = 6&quot;},{&quot;linenum&quot;:&quot;3&quot;,&quot;signature&quot;:&quot;num1 = 8&quot;}]}}"/>
  </we:properties>
  <we:bindings/>
  <we:snapshot xmlns:r="http://schemas.openxmlformats.org/officeDocument/2006/relationships" r:embed="rId1"/>
</we:webextension>
</file>

<file path=ppt/webextensions/webextension9.xml><?xml version="1.0" encoding="utf-8"?>
<we:webextension xmlns:we="http://schemas.microsoft.com/office/webextensions/webextension/2010/11" id="{72F67110-9E15-4EA9-A9B3-7B4F2EFE5C33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\&quot;This is a Python course\&quot;\nmessage1 = \&quot;What is your name?\&quot;\n\nprint(message)\nprint(message1 + \&quot; = Justin\&quot;\n\n#Output\n#This is a Python course\n#What is your name? = Justin&quot;,&quot;ctags&quot;:{&quot;message&quot;:[{&quot;linenum&quot;:&quot;1&quot;,&quot;signature&quot;:&quot;message = \&quot;This is a Python course\&quot;&quot;}],&quot;message1&quot;:[{&quot;linenum&quot;:&quot;2&quot;,&quot;signature&quot;:&quot;message1 = \&quot;What is your name?\&quot;&quot;}]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MVA_theme</Template>
  <TotalTime>0</TotalTime>
  <Words>2186</Words>
  <Application>Microsoft Office PowerPoint</Application>
  <PresentationFormat>Widescreen</PresentationFormat>
  <Paragraphs>373</Paragraphs>
  <Slides>50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Consolas</vt:lpstr>
      <vt:lpstr>Segoe UI</vt:lpstr>
      <vt:lpstr>Segoe UI Light</vt:lpstr>
      <vt:lpstr>Wingdings</vt:lpstr>
      <vt:lpstr>MVA_theme</vt:lpstr>
      <vt:lpstr>Introduction to Python Unit 1</vt:lpstr>
      <vt:lpstr>Module 1</vt:lpstr>
      <vt:lpstr>Programming languages</vt:lpstr>
      <vt:lpstr>What is Python?</vt:lpstr>
      <vt:lpstr>Python Code in PowerPoint</vt:lpstr>
      <vt:lpstr>Functions</vt:lpstr>
      <vt:lpstr>Print Function</vt:lpstr>
      <vt:lpstr>Print Function</vt:lpstr>
      <vt:lpstr>Comments</vt:lpstr>
      <vt:lpstr>Comments</vt:lpstr>
      <vt:lpstr>Variables</vt:lpstr>
      <vt:lpstr>Three common data types</vt:lpstr>
      <vt:lpstr>Variable assignment</vt:lpstr>
      <vt:lpstr>Why data types matter</vt:lpstr>
      <vt:lpstr>Why data types matter</vt:lpstr>
      <vt:lpstr>String addition</vt:lpstr>
      <vt:lpstr>Variable reassignment</vt:lpstr>
      <vt:lpstr>Using variables in print()</vt:lpstr>
      <vt:lpstr>type() Function</vt:lpstr>
      <vt:lpstr>Operators in variable assignment</vt:lpstr>
      <vt:lpstr>Errors</vt:lpstr>
      <vt:lpstr>Syntax error</vt:lpstr>
      <vt:lpstr>Run time error</vt:lpstr>
      <vt:lpstr>Logic error</vt:lpstr>
      <vt:lpstr>Errors in python</vt:lpstr>
      <vt:lpstr>TypeError</vt:lpstr>
      <vt:lpstr>Character art</vt:lpstr>
      <vt:lpstr>User Input</vt:lpstr>
      <vt:lpstr>Multiple Input Prompts</vt:lpstr>
      <vt:lpstr>Input Data Type</vt:lpstr>
      <vt:lpstr>Type Conversions</vt:lpstr>
      <vt:lpstr>get the average</vt:lpstr>
      <vt:lpstr>Let’s get the average!</vt:lpstr>
      <vt:lpstr>Print formatting</vt:lpstr>
      <vt:lpstr>Print formatting</vt:lpstr>
      <vt:lpstr>Using a quote (“ or ‘) in a string</vt:lpstr>
      <vt:lpstr>Boolean?</vt:lpstr>
      <vt:lpstr>Boolean?</vt:lpstr>
      <vt:lpstr>String Tests</vt:lpstr>
      <vt:lpstr>.isalpha()</vt:lpstr>
      <vt:lpstr>.isalnum()</vt:lpstr>
      <vt:lpstr>.istitle()</vt:lpstr>
      <vt:lpstr>.isDigit()</vt:lpstr>
      <vt:lpstr>.isupper() and .islower()</vt:lpstr>
      <vt:lpstr>.startswith()</vt:lpstr>
      <vt:lpstr>String Formatting</vt:lpstr>
      <vt:lpstr>Combining Functions</vt:lpstr>
      <vt:lpstr>Another example using print</vt:lpstr>
      <vt:lpstr>in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2017-06-29T20:09:57Z</dcterms:created>
  <dcterms:modified xsi:type="dcterms:W3CDTF">2019-01-14T22:36:57Z</dcterms:modified>
</cp:coreProperties>
</file>