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63" r:id="rId6"/>
    <p:sldId id="279" r:id="rId7"/>
    <p:sldId id="269" r:id="rId8"/>
    <p:sldId id="270" r:id="rId9"/>
    <p:sldId id="271" r:id="rId10"/>
    <p:sldId id="272" r:id="rId11"/>
    <p:sldId id="273" r:id="rId12"/>
    <p:sldId id="274" r:id="rId13"/>
    <p:sldId id="275" r:id="rId14"/>
    <p:sldId id="276" r:id="rId15"/>
    <p:sldId id="277" r:id="rId16"/>
    <p:sldId id="278" r:id="rId17"/>
    <p:sldId id="264" r:id="rId18"/>
    <p:sldId id="261" r:id="rId19"/>
    <p:sldId id="260" r:id="rId20"/>
    <p:sldId id="259" r:id="rId21"/>
    <p:sldId id="265" r:id="rId22"/>
    <p:sldId id="266" r:id="rId23"/>
    <p:sldId id="267" r:id="rId24"/>
    <p:sldId id="26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A0A4EBA-4D70-4A56-878E-6812BDBF74C9}" type="datetimeFigureOut">
              <a:rPr lang="en-US" smtClean="0"/>
              <a:t>9/21/2018</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042B9EF-4D00-4756-9272-96C10F482BE0}"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75941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0A4EBA-4D70-4A56-878E-6812BDBF74C9}"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2B9EF-4D00-4756-9272-96C10F482BE0}" type="slidenum">
              <a:rPr lang="en-US" smtClean="0"/>
              <a:t>‹#›</a:t>
            </a:fld>
            <a:endParaRPr lang="en-US"/>
          </a:p>
        </p:txBody>
      </p:sp>
    </p:spTree>
    <p:extLst>
      <p:ext uri="{BB962C8B-B14F-4D97-AF65-F5344CB8AC3E}">
        <p14:creationId xmlns:p14="http://schemas.microsoft.com/office/powerpoint/2010/main" val="4241896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0A4EBA-4D70-4A56-878E-6812BDBF74C9}"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2B9EF-4D00-4756-9272-96C10F482BE0}" type="slidenum">
              <a:rPr lang="en-US" smtClean="0"/>
              <a:t>‹#›</a:t>
            </a:fld>
            <a:endParaRPr lang="en-US"/>
          </a:p>
        </p:txBody>
      </p:sp>
    </p:spTree>
    <p:extLst>
      <p:ext uri="{BB962C8B-B14F-4D97-AF65-F5344CB8AC3E}">
        <p14:creationId xmlns:p14="http://schemas.microsoft.com/office/powerpoint/2010/main" val="3717876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0A4EBA-4D70-4A56-878E-6812BDBF74C9}"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2B9EF-4D00-4756-9272-96C10F482BE0}" type="slidenum">
              <a:rPr lang="en-US" smtClean="0"/>
              <a:t>‹#›</a:t>
            </a:fld>
            <a:endParaRPr lang="en-US"/>
          </a:p>
        </p:txBody>
      </p:sp>
    </p:spTree>
    <p:extLst>
      <p:ext uri="{BB962C8B-B14F-4D97-AF65-F5344CB8AC3E}">
        <p14:creationId xmlns:p14="http://schemas.microsoft.com/office/powerpoint/2010/main" val="22826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A0A4EBA-4D70-4A56-878E-6812BDBF74C9}" type="datetimeFigureOut">
              <a:rPr lang="en-US" smtClean="0"/>
              <a:t>9/21/2018</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042B9EF-4D00-4756-9272-96C10F482BE0}"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3851451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0A4EBA-4D70-4A56-878E-6812BDBF74C9}"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2B9EF-4D00-4756-9272-96C10F482BE0}" type="slidenum">
              <a:rPr lang="en-US" smtClean="0"/>
              <a:t>‹#›</a:t>
            </a:fld>
            <a:endParaRPr lang="en-US"/>
          </a:p>
        </p:txBody>
      </p:sp>
    </p:spTree>
    <p:extLst>
      <p:ext uri="{BB962C8B-B14F-4D97-AF65-F5344CB8AC3E}">
        <p14:creationId xmlns:p14="http://schemas.microsoft.com/office/powerpoint/2010/main" val="222427362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0A4EBA-4D70-4A56-878E-6812BDBF74C9}" type="datetimeFigureOut">
              <a:rPr lang="en-US" smtClean="0"/>
              <a:t>9/21/2018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2B9EF-4D00-4756-9272-96C10F482BE0}" type="slidenum">
              <a:rPr lang="en-US" smtClean="0"/>
              <a:t>‹#›</a:t>
            </a:fld>
            <a:endParaRPr lang="en-US"/>
          </a:p>
        </p:txBody>
      </p:sp>
    </p:spTree>
    <p:extLst>
      <p:ext uri="{BB962C8B-B14F-4D97-AF65-F5344CB8AC3E}">
        <p14:creationId xmlns:p14="http://schemas.microsoft.com/office/powerpoint/2010/main" val="357890217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0A4EBA-4D70-4A56-878E-6812BDBF74C9}" type="datetimeFigureOut">
              <a:rPr lang="en-US" smtClean="0"/>
              <a:t>9/21/2018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2B9EF-4D00-4756-9272-96C10F482BE0}" type="slidenum">
              <a:rPr lang="en-US" smtClean="0"/>
              <a:t>‹#›</a:t>
            </a:fld>
            <a:endParaRPr lang="en-US"/>
          </a:p>
        </p:txBody>
      </p:sp>
    </p:spTree>
    <p:extLst>
      <p:ext uri="{BB962C8B-B14F-4D97-AF65-F5344CB8AC3E}">
        <p14:creationId xmlns:p14="http://schemas.microsoft.com/office/powerpoint/2010/main" val="2968062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A4EBA-4D70-4A56-878E-6812BDBF74C9}" type="datetimeFigureOut">
              <a:rPr lang="en-US" smtClean="0"/>
              <a:t>9/21/2018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2B9EF-4D00-4756-9272-96C10F482BE0}" type="slidenum">
              <a:rPr lang="en-US" smtClean="0"/>
              <a:t>‹#›</a:t>
            </a:fld>
            <a:endParaRPr lang="en-US"/>
          </a:p>
        </p:txBody>
      </p:sp>
    </p:spTree>
    <p:extLst>
      <p:ext uri="{BB962C8B-B14F-4D97-AF65-F5344CB8AC3E}">
        <p14:creationId xmlns:p14="http://schemas.microsoft.com/office/powerpoint/2010/main" val="409518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A0A4EBA-4D70-4A56-878E-6812BDBF74C9}" type="datetimeFigureOut">
              <a:rPr lang="en-US" smtClean="0"/>
              <a:t>9/21/2018</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B042B9EF-4D00-4756-9272-96C10F482BE0}"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3815326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A0A4EBA-4D70-4A56-878E-6812BDBF74C9}" type="datetimeFigureOut">
              <a:rPr lang="en-US" smtClean="0"/>
              <a:t>9/21/2018</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B042B9EF-4D00-4756-9272-96C10F482BE0}" type="slidenum">
              <a:rPr lang="en-US" smtClean="0"/>
              <a:t>‹#›</a:t>
            </a:fld>
            <a:endParaRPr lang="en-US"/>
          </a:p>
        </p:txBody>
      </p:sp>
    </p:spTree>
    <p:extLst>
      <p:ext uri="{BB962C8B-B14F-4D97-AF65-F5344CB8AC3E}">
        <p14:creationId xmlns:p14="http://schemas.microsoft.com/office/powerpoint/2010/main" val="3897763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A0A4EBA-4D70-4A56-878E-6812BDBF74C9}" type="datetimeFigureOut">
              <a:rPr lang="en-US" smtClean="0"/>
              <a:t>9/21/2018</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B042B9EF-4D00-4756-9272-96C10F482BE0}"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40982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AE001D-13DF-4230-AAA0-7CFF75AB4108}"/>
              </a:ext>
            </a:extLst>
          </p:cNvPr>
          <p:cNvSpPr>
            <a:spLocks noGrp="1"/>
          </p:cNvSpPr>
          <p:nvPr>
            <p:ph type="ctrTitle"/>
          </p:nvPr>
        </p:nvSpPr>
        <p:spPr/>
        <p:txBody>
          <a:bodyPr/>
          <a:lstStyle/>
          <a:p>
            <a:r>
              <a:rPr lang="en-US" dirty="0"/>
              <a:t>Bytes and Files Sizes</a:t>
            </a:r>
          </a:p>
        </p:txBody>
      </p:sp>
      <p:sp>
        <p:nvSpPr>
          <p:cNvPr id="3" name="Subtitle 2">
            <a:extLst>
              <a:ext uri="{FF2B5EF4-FFF2-40B4-BE49-F238E27FC236}">
                <a16:creationId xmlns:a16="http://schemas.microsoft.com/office/drawing/2014/main" xmlns="" id="{7ABC310E-DDF1-4F1D-88D9-81D2BE5EB242}"/>
              </a:ext>
            </a:extLst>
          </p:cNvPr>
          <p:cNvSpPr>
            <a:spLocks noGrp="1"/>
          </p:cNvSpPr>
          <p:nvPr>
            <p:ph type="subTitle" idx="1"/>
          </p:nvPr>
        </p:nvSpPr>
        <p:spPr/>
        <p:txBody>
          <a:bodyPr/>
          <a:lstStyle/>
          <a:p>
            <a:r>
              <a:rPr lang="en-US" dirty="0"/>
              <a:t>Unit 2: Lesson 1</a:t>
            </a:r>
          </a:p>
        </p:txBody>
      </p:sp>
    </p:spTree>
    <p:extLst>
      <p:ext uri="{BB962C8B-B14F-4D97-AF65-F5344CB8AC3E}">
        <p14:creationId xmlns:p14="http://schemas.microsoft.com/office/powerpoint/2010/main" val="236583633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1FC7BC-DFFA-409F-ADF5-2B43ABAB8085}"/>
              </a:ext>
            </a:extLst>
          </p:cNvPr>
          <p:cNvSpPr>
            <a:spLocks noGrp="1"/>
          </p:cNvSpPr>
          <p:nvPr>
            <p:ph type="title"/>
          </p:nvPr>
        </p:nvSpPr>
        <p:spPr/>
        <p:txBody>
          <a:bodyPr/>
          <a:lstStyle/>
          <a:p>
            <a:r>
              <a:rPr lang="en-US" dirty="0"/>
              <a:t>Gigabyte (</a:t>
            </a:r>
            <a:r>
              <a:rPr lang="en-US" dirty="0" err="1"/>
              <a:t>gb</a:t>
            </a:r>
            <a:r>
              <a:rPr lang="en-US" dirty="0"/>
              <a:t>)</a:t>
            </a:r>
          </a:p>
        </p:txBody>
      </p:sp>
      <p:sp>
        <p:nvSpPr>
          <p:cNvPr id="3" name="Content Placeholder 2">
            <a:extLst>
              <a:ext uri="{FF2B5EF4-FFF2-40B4-BE49-F238E27FC236}">
                <a16:creationId xmlns:a16="http://schemas.microsoft.com/office/drawing/2014/main" xmlns="" id="{BDBCE903-7EED-4BBE-9FBE-14751DDA8942}"/>
              </a:ext>
            </a:extLst>
          </p:cNvPr>
          <p:cNvSpPr>
            <a:spLocks noGrp="1"/>
          </p:cNvSpPr>
          <p:nvPr>
            <p:ph idx="1"/>
          </p:nvPr>
        </p:nvSpPr>
        <p:spPr/>
        <p:txBody>
          <a:bodyPr/>
          <a:lstStyle/>
          <a:p>
            <a:r>
              <a:rPr lang="en-US" dirty="0"/>
              <a:t>GB is 1,073,741,824 </a:t>
            </a:r>
          </a:p>
          <a:p>
            <a:pPr lvl="1"/>
            <a:r>
              <a:rPr lang="en-US" dirty="0"/>
              <a:t>Example:</a:t>
            </a:r>
          </a:p>
          <a:p>
            <a:pPr lvl="2"/>
            <a:r>
              <a:rPr lang="en-US" dirty="0"/>
              <a:t>894,784 pages of plain text. </a:t>
            </a:r>
          </a:p>
          <a:p>
            <a:pPr lvl="2"/>
            <a:r>
              <a:rPr lang="en-US" dirty="0"/>
              <a:t>4, 473 books</a:t>
            </a:r>
          </a:p>
        </p:txBody>
      </p:sp>
    </p:spTree>
    <p:extLst>
      <p:ext uri="{BB962C8B-B14F-4D97-AF65-F5344CB8AC3E}">
        <p14:creationId xmlns:p14="http://schemas.microsoft.com/office/powerpoint/2010/main" val="2941773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D6AD5-5FC7-43F9-A23D-902A4CB442CB}"/>
              </a:ext>
            </a:extLst>
          </p:cNvPr>
          <p:cNvSpPr>
            <a:spLocks noGrp="1"/>
          </p:cNvSpPr>
          <p:nvPr>
            <p:ph type="title"/>
          </p:nvPr>
        </p:nvSpPr>
        <p:spPr/>
        <p:txBody>
          <a:bodyPr/>
          <a:lstStyle/>
          <a:p>
            <a:r>
              <a:rPr lang="en-US" dirty="0"/>
              <a:t>GB</a:t>
            </a:r>
          </a:p>
        </p:txBody>
      </p:sp>
      <p:sp>
        <p:nvSpPr>
          <p:cNvPr id="3" name="Content Placeholder 2">
            <a:extLst>
              <a:ext uri="{FF2B5EF4-FFF2-40B4-BE49-F238E27FC236}">
                <a16:creationId xmlns:a16="http://schemas.microsoft.com/office/drawing/2014/main" xmlns="" id="{338A54E0-AFCB-481D-AE87-9A904510906D}"/>
              </a:ext>
            </a:extLst>
          </p:cNvPr>
          <p:cNvSpPr>
            <a:spLocks noGrp="1"/>
          </p:cNvSpPr>
          <p:nvPr>
            <p:ph idx="1"/>
          </p:nvPr>
        </p:nvSpPr>
        <p:spPr/>
        <p:txBody>
          <a:bodyPr>
            <a:normAutofit lnSpcReduction="10000"/>
          </a:bodyPr>
          <a:lstStyle/>
          <a:p>
            <a:r>
              <a:rPr lang="en-US" dirty="0"/>
              <a:t>Gigabyte (GB)</a:t>
            </a:r>
          </a:p>
          <a:p>
            <a:r>
              <a:rPr lang="en-US" dirty="0"/>
              <a:t>A Gigabyte is 1,073,741,824 (230) bytes. 1,024 Megabytes, or 1,048,576 Kilobytes.</a:t>
            </a:r>
          </a:p>
          <a:p>
            <a:endParaRPr lang="en-US" dirty="0"/>
          </a:p>
          <a:p>
            <a:r>
              <a:rPr lang="en-US" dirty="0"/>
              <a:t>894,784 pages of plaint </a:t>
            </a:r>
            <a:r>
              <a:rPr lang="en-US" dirty="0" err="1"/>
              <a:t>ext</a:t>
            </a:r>
            <a:r>
              <a:rPr lang="en-US" dirty="0"/>
              <a:t> (1,200 characters)</a:t>
            </a:r>
          </a:p>
          <a:p>
            <a:r>
              <a:rPr lang="en-US" dirty="0"/>
              <a:t>4,473 books (200 pages or 240,000 characters)</a:t>
            </a:r>
          </a:p>
          <a:p>
            <a:r>
              <a:rPr lang="en-US" dirty="0"/>
              <a:t>640 web pages (with 1.6 MB average file size)</a:t>
            </a:r>
          </a:p>
          <a:p>
            <a:r>
              <a:rPr lang="en-US" dirty="0"/>
              <a:t>341 digital pictures (with 3 MB average file size)</a:t>
            </a:r>
          </a:p>
          <a:p>
            <a:r>
              <a:rPr lang="en-US" dirty="0"/>
              <a:t>256 MP3 audio files (with 4 MB average file size)</a:t>
            </a:r>
          </a:p>
          <a:p>
            <a:r>
              <a:rPr lang="en-US" dirty="0"/>
              <a:t>1 650 MB CD</a:t>
            </a:r>
          </a:p>
        </p:txBody>
      </p:sp>
    </p:spTree>
    <p:extLst>
      <p:ext uri="{BB962C8B-B14F-4D97-AF65-F5344CB8AC3E}">
        <p14:creationId xmlns:p14="http://schemas.microsoft.com/office/powerpoint/2010/main" val="4046206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48C5F2-665F-4F30-8512-029923A04474}"/>
              </a:ext>
            </a:extLst>
          </p:cNvPr>
          <p:cNvSpPr>
            <a:spLocks noGrp="1"/>
          </p:cNvSpPr>
          <p:nvPr>
            <p:ph type="title"/>
          </p:nvPr>
        </p:nvSpPr>
        <p:spPr/>
        <p:txBody>
          <a:bodyPr/>
          <a:lstStyle/>
          <a:p>
            <a:r>
              <a:rPr lang="en-US" dirty="0"/>
              <a:t>Terabyte (TB)</a:t>
            </a:r>
          </a:p>
        </p:txBody>
      </p:sp>
      <p:sp>
        <p:nvSpPr>
          <p:cNvPr id="3" name="Content Placeholder 2">
            <a:extLst>
              <a:ext uri="{FF2B5EF4-FFF2-40B4-BE49-F238E27FC236}">
                <a16:creationId xmlns:a16="http://schemas.microsoft.com/office/drawing/2014/main" xmlns="" id="{92BF9391-DED4-493E-A818-F9E57623EC09}"/>
              </a:ext>
            </a:extLst>
          </p:cNvPr>
          <p:cNvSpPr>
            <a:spLocks noGrp="1"/>
          </p:cNvSpPr>
          <p:nvPr>
            <p:ph idx="1"/>
          </p:nvPr>
        </p:nvSpPr>
        <p:spPr>
          <a:xfrm>
            <a:off x="1380014" y="1389893"/>
            <a:ext cx="10178322" cy="4866528"/>
          </a:xfrm>
        </p:spPr>
        <p:txBody>
          <a:bodyPr>
            <a:normAutofit/>
          </a:bodyPr>
          <a:lstStyle/>
          <a:p>
            <a:r>
              <a:rPr lang="en-US" dirty="0"/>
              <a:t>A Terabyte is 1,099,511,627,776 (240) bytes, 1,024 Gigabytes, or 1,048,576 Megabytes.</a:t>
            </a:r>
          </a:p>
          <a:p>
            <a:endParaRPr lang="en-US" dirty="0"/>
          </a:p>
          <a:p>
            <a:r>
              <a:rPr lang="en-US" dirty="0"/>
              <a:t>916,259,689 pages of plaint </a:t>
            </a:r>
            <a:r>
              <a:rPr lang="en-US" dirty="0" err="1"/>
              <a:t>ext</a:t>
            </a:r>
            <a:r>
              <a:rPr lang="en-US" dirty="0"/>
              <a:t> (1,200 characters)</a:t>
            </a:r>
          </a:p>
          <a:p>
            <a:r>
              <a:rPr lang="en-US" dirty="0"/>
              <a:t>4,581,298 books (200 pages or 240,000 characters)</a:t>
            </a:r>
          </a:p>
          <a:p>
            <a:r>
              <a:rPr lang="en-US" dirty="0"/>
              <a:t>655,360 web pages (with 1.6 MB average file size)</a:t>
            </a:r>
          </a:p>
          <a:p>
            <a:r>
              <a:rPr lang="en-US" dirty="0"/>
              <a:t>349,525 digital pictures (with 3 MB average file size)</a:t>
            </a:r>
          </a:p>
          <a:p>
            <a:r>
              <a:rPr lang="en-US" dirty="0"/>
              <a:t>262,144 MP3 audio files (with 4 MB average file size)</a:t>
            </a:r>
          </a:p>
          <a:p>
            <a:r>
              <a:rPr lang="en-US" dirty="0"/>
              <a:t>1,613 650 MB CD's</a:t>
            </a:r>
          </a:p>
          <a:p>
            <a:r>
              <a:rPr lang="en-US" dirty="0"/>
              <a:t>233 4.38 GB DVDs</a:t>
            </a:r>
          </a:p>
          <a:p>
            <a:r>
              <a:rPr lang="en-US" dirty="0"/>
              <a:t>40 25 GB Blu-ray discs</a:t>
            </a:r>
          </a:p>
        </p:txBody>
      </p:sp>
    </p:spTree>
    <p:extLst>
      <p:ext uri="{BB962C8B-B14F-4D97-AF65-F5344CB8AC3E}">
        <p14:creationId xmlns:p14="http://schemas.microsoft.com/office/powerpoint/2010/main" val="3829581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52327-5F59-45D0-8D1D-0DF64F2C2444}"/>
              </a:ext>
            </a:extLst>
          </p:cNvPr>
          <p:cNvSpPr>
            <a:spLocks noGrp="1"/>
          </p:cNvSpPr>
          <p:nvPr>
            <p:ph type="title"/>
          </p:nvPr>
        </p:nvSpPr>
        <p:spPr/>
        <p:txBody>
          <a:bodyPr/>
          <a:lstStyle/>
          <a:p>
            <a:r>
              <a:rPr lang="en-US" dirty="0"/>
              <a:t>Petabyte (PB)</a:t>
            </a:r>
            <a:br>
              <a:rPr lang="en-US" dirty="0"/>
            </a:br>
            <a:endParaRPr lang="en-US" dirty="0"/>
          </a:p>
        </p:txBody>
      </p:sp>
      <p:sp>
        <p:nvSpPr>
          <p:cNvPr id="3" name="Content Placeholder 2">
            <a:extLst>
              <a:ext uri="{FF2B5EF4-FFF2-40B4-BE49-F238E27FC236}">
                <a16:creationId xmlns:a16="http://schemas.microsoft.com/office/drawing/2014/main" xmlns="" id="{87281E55-A967-434E-A66F-7460A9115161}"/>
              </a:ext>
            </a:extLst>
          </p:cNvPr>
          <p:cNvSpPr>
            <a:spLocks noGrp="1"/>
          </p:cNvSpPr>
          <p:nvPr>
            <p:ph idx="1"/>
          </p:nvPr>
        </p:nvSpPr>
        <p:spPr>
          <a:xfrm>
            <a:off x="1251678" y="1475875"/>
            <a:ext cx="10178322" cy="4999740"/>
          </a:xfrm>
        </p:spPr>
        <p:txBody>
          <a:bodyPr>
            <a:normAutofit/>
          </a:bodyPr>
          <a:lstStyle/>
          <a:p>
            <a:r>
              <a:rPr lang="en-US" dirty="0"/>
              <a:t>A Petabyte is 1,125,899,906,842,624 (250) bytes, 1,024 Terabytes, 1,048,576 Gigabytes, or 1,073,741,824 Megabytes.</a:t>
            </a:r>
          </a:p>
          <a:p>
            <a:r>
              <a:rPr lang="en-US" dirty="0"/>
              <a:t>938,249,922,368 pages of plaint </a:t>
            </a:r>
            <a:r>
              <a:rPr lang="en-US" dirty="0" err="1"/>
              <a:t>ext</a:t>
            </a:r>
            <a:r>
              <a:rPr lang="en-US" dirty="0"/>
              <a:t> (1,200 characters)</a:t>
            </a:r>
          </a:p>
          <a:p>
            <a:r>
              <a:rPr lang="en-US" dirty="0"/>
              <a:t>4,691,249,611 books (200 pages or 240,000 characters)</a:t>
            </a:r>
          </a:p>
          <a:p>
            <a:r>
              <a:rPr lang="en-US" dirty="0"/>
              <a:t>671,088,640 web pages (with 1.6 MB average file size)</a:t>
            </a:r>
          </a:p>
          <a:p>
            <a:r>
              <a:rPr lang="en-US" dirty="0"/>
              <a:t>357,913,941 digital pictures (with 3 MB average file size)</a:t>
            </a:r>
          </a:p>
          <a:p>
            <a:r>
              <a:rPr lang="en-US" dirty="0"/>
              <a:t>268,435,456 MP3 audio files (with 4 MB average file size)</a:t>
            </a:r>
          </a:p>
          <a:p>
            <a:r>
              <a:rPr lang="en-US" dirty="0"/>
              <a:t>1,651,910 650 MB CD's</a:t>
            </a:r>
          </a:p>
          <a:p>
            <a:r>
              <a:rPr lang="en-US" dirty="0"/>
              <a:t>239,400 4.38 GB DVDs</a:t>
            </a:r>
          </a:p>
          <a:p>
            <a:r>
              <a:rPr lang="en-US" dirty="0"/>
              <a:t>41,943 25 GB Blu-ray discs</a:t>
            </a:r>
          </a:p>
        </p:txBody>
      </p:sp>
    </p:spTree>
    <p:extLst>
      <p:ext uri="{BB962C8B-B14F-4D97-AF65-F5344CB8AC3E}">
        <p14:creationId xmlns:p14="http://schemas.microsoft.com/office/powerpoint/2010/main" val="1359082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6E2DA7-8C9F-4C7D-BD29-61AD540E0917}"/>
              </a:ext>
            </a:extLst>
          </p:cNvPr>
          <p:cNvSpPr>
            <a:spLocks noGrp="1"/>
          </p:cNvSpPr>
          <p:nvPr>
            <p:ph type="title"/>
          </p:nvPr>
        </p:nvSpPr>
        <p:spPr/>
        <p:txBody>
          <a:bodyPr/>
          <a:lstStyle/>
          <a:p>
            <a:r>
              <a:rPr lang="en-US" dirty="0"/>
              <a:t>Exabyte (EB)</a:t>
            </a:r>
          </a:p>
        </p:txBody>
      </p:sp>
      <p:sp>
        <p:nvSpPr>
          <p:cNvPr id="3" name="Content Placeholder 2">
            <a:extLst>
              <a:ext uri="{FF2B5EF4-FFF2-40B4-BE49-F238E27FC236}">
                <a16:creationId xmlns:a16="http://schemas.microsoft.com/office/drawing/2014/main" xmlns="" id="{BA720C4A-2FF8-46D5-9CE4-89DA67BACE7F}"/>
              </a:ext>
            </a:extLst>
          </p:cNvPr>
          <p:cNvSpPr>
            <a:spLocks noGrp="1"/>
          </p:cNvSpPr>
          <p:nvPr>
            <p:ph idx="1"/>
          </p:nvPr>
        </p:nvSpPr>
        <p:spPr>
          <a:xfrm>
            <a:off x="1251678" y="1203159"/>
            <a:ext cx="10178322" cy="4676434"/>
          </a:xfrm>
        </p:spPr>
        <p:txBody>
          <a:bodyPr>
            <a:normAutofit/>
          </a:bodyPr>
          <a:lstStyle/>
          <a:p>
            <a:r>
              <a:rPr lang="en-US" dirty="0"/>
              <a:t>An Exabyte is 1,152,921,504,606,846,976 (260) bytes, 1,024 Petabytes, 1,048,576 Terabytes, 1,073,741,824 Gigabytes, or 1,099,511,627,776 Megabytes.</a:t>
            </a:r>
          </a:p>
          <a:p>
            <a:endParaRPr lang="en-US" dirty="0"/>
          </a:p>
          <a:p>
            <a:r>
              <a:rPr lang="en-US" dirty="0"/>
              <a:t>960,767,920,505,705 pages of plaint </a:t>
            </a:r>
            <a:r>
              <a:rPr lang="en-US" dirty="0" err="1"/>
              <a:t>ext</a:t>
            </a:r>
            <a:r>
              <a:rPr lang="en-US" dirty="0"/>
              <a:t> (1,200 characters)</a:t>
            </a:r>
          </a:p>
          <a:p>
            <a:r>
              <a:rPr lang="en-US" dirty="0"/>
              <a:t>4,803,839,602,528 books (200 pages or 240,000 characters)</a:t>
            </a:r>
          </a:p>
          <a:p>
            <a:r>
              <a:rPr lang="en-US" dirty="0"/>
              <a:t>687,194,767,360 web pages (with 1.6 MB average file size)</a:t>
            </a:r>
          </a:p>
          <a:p>
            <a:r>
              <a:rPr lang="en-US" dirty="0"/>
              <a:t>366,503,875,925 digital pictures (with 3 MB average file size)</a:t>
            </a:r>
          </a:p>
          <a:p>
            <a:r>
              <a:rPr lang="en-US" dirty="0"/>
              <a:t>274,877,906,944 MP3 audio files (with 4 MB average file size)</a:t>
            </a:r>
          </a:p>
          <a:p>
            <a:r>
              <a:rPr lang="en-US" dirty="0"/>
              <a:t>1,691,556,350 650 MB CD's</a:t>
            </a:r>
          </a:p>
          <a:p>
            <a:r>
              <a:rPr lang="en-US" dirty="0"/>
              <a:t>245,146,535 4.38 GB DVDs</a:t>
            </a:r>
          </a:p>
          <a:p>
            <a:r>
              <a:rPr lang="en-US" dirty="0"/>
              <a:t>42,949,672 25 GB Blu-ray discs</a:t>
            </a:r>
          </a:p>
        </p:txBody>
      </p:sp>
    </p:spTree>
    <p:extLst>
      <p:ext uri="{BB962C8B-B14F-4D97-AF65-F5344CB8AC3E}">
        <p14:creationId xmlns:p14="http://schemas.microsoft.com/office/powerpoint/2010/main" val="3642763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37CE27-C2F8-42F2-ACAA-3862A02D1F7C}"/>
              </a:ext>
            </a:extLst>
          </p:cNvPr>
          <p:cNvSpPr>
            <a:spLocks noGrp="1"/>
          </p:cNvSpPr>
          <p:nvPr>
            <p:ph type="title"/>
          </p:nvPr>
        </p:nvSpPr>
        <p:spPr/>
        <p:txBody>
          <a:bodyPr/>
          <a:lstStyle/>
          <a:p>
            <a:r>
              <a:rPr lang="en-US" dirty="0"/>
              <a:t>Zettabyte (ZB)</a:t>
            </a:r>
          </a:p>
        </p:txBody>
      </p:sp>
      <p:sp>
        <p:nvSpPr>
          <p:cNvPr id="3" name="Content Placeholder 2">
            <a:extLst>
              <a:ext uri="{FF2B5EF4-FFF2-40B4-BE49-F238E27FC236}">
                <a16:creationId xmlns:a16="http://schemas.microsoft.com/office/drawing/2014/main" xmlns="" id="{8A36CFDD-6F8F-4FDC-BD1C-01D100922BCF}"/>
              </a:ext>
            </a:extLst>
          </p:cNvPr>
          <p:cNvSpPr>
            <a:spLocks noGrp="1"/>
          </p:cNvSpPr>
          <p:nvPr>
            <p:ph idx="1"/>
          </p:nvPr>
        </p:nvSpPr>
        <p:spPr>
          <a:xfrm>
            <a:off x="1251678" y="1138989"/>
            <a:ext cx="10178322" cy="5336626"/>
          </a:xfrm>
        </p:spPr>
        <p:txBody>
          <a:bodyPr>
            <a:normAutofit/>
          </a:bodyPr>
          <a:lstStyle/>
          <a:p>
            <a:r>
              <a:rPr lang="en-US" dirty="0"/>
              <a:t>A Zettabyte is 1,180,591,620,717,411,303,424 (270) bytes, 1,024 Exabytes, 1,048,576 Petabytes, 1,073,741,824 Terabytes, 1,099,511,627,776 Gigabytes, or 1,125,899,910,000,000 Megabytes.</a:t>
            </a:r>
          </a:p>
          <a:p>
            <a:endParaRPr lang="en-US" dirty="0"/>
          </a:p>
          <a:p>
            <a:r>
              <a:rPr lang="en-US" dirty="0"/>
              <a:t>983,826,350,597,842,752 pages of plaint </a:t>
            </a:r>
            <a:r>
              <a:rPr lang="en-US" dirty="0" err="1"/>
              <a:t>ext</a:t>
            </a:r>
            <a:r>
              <a:rPr lang="en-US" dirty="0"/>
              <a:t> (1,200 characters)</a:t>
            </a:r>
          </a:p>
          <a:p>
            <a:r>
              <a:rPr lang="en-US" dirty="0"/>
              <a:t>4,919,131,752,989,213 books (200 pages or 240,000 characters)</a:t>
            </a:r>
          </a:p>
          <a:p>
            <a:r>
              <a:rPr lang="en-US" dirty="0"/>
              <a:t>703,687,443,750,000 web pages (with 1.6 MB average file size)</a:t>
            </a:r>
          </a:p>
          <a:p>
            <a:r>
              <a:rPr lang="en-US" dirty="0"/>
              <a:t>375,299,970,000,000 digital pictures (with 3 MB average file size)</a:t>
            </a:r>
          </a:p>
          <a:p>
            <a:r>
              <a:rPr lang="en-US" dirty="0"/>
              <a:t>281,474,977,500,000 MP3 audio files (with 4 MB average file size)</a:t>
            </a:r>
          </a:p>
          <a:p>
            <a:r>
              <a:rPr lang="en-US" dirty="0"/>
              <a:t>1,732,153,707,691 650 MB CD's</a:t>
            </a:r>
          </a:p>
          <a:p>
            <a:r>
              <a:rPr lang="en-US" dirty="0"/>
              <a:t>251,030,052,003 4.38 GB DVDs</a:t>
            </a:r>
          </a:p>
          <a:p>
            <a:r>
              <a:rPr lang="en-US" dirty="0"/>
              <a:t>43,980,465,111 25 GB Blu-ray discs</a:t>
            </a:r>
          </a:p>
        </p:txBody>
      </p:sp>
    </p:spTree>
    <p:extLst>
      <p:ext uri="{BB962C8B-B14F-4D97-AF65-F5344CB8AC3E}">
        <p14:creationId xmlns:p14="http://schemas.microsoft.com/office/powerpoint/2010/main" val="3082504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0C59CA-0C43-480B-94A5-24B418420B88}"/>
              </a:ext>
            </a:extLst>
          </p:cNvPr>
          <p:cNvSpPr>
            <a:spLocks noGrp="1"/>
          </p:cNvSpPr>
          <p:nvPr>
            <p:ph type="title"/>
          </p:nvPr>
        </p:nvSpPr>
        <p:spPr/>
        <p:txBody>
          <a:bodyPr/>
          <a:lstStyle/>
          <a:p>
            <a:r>
              <a:rPr lang="en-US" dirty="0"/>
              <a:t>Yottabyte (YB)</a:t>
            </a:r>
          </a:p>
        </p:txBody>
      </p:sp>
      <p:sp>
        <p:nvSpPr>
          <p:cNvPr id="3" name="Content Placeholder 2">
            <a:extLst>
              <a:ext uri="{FF2B5EF4-FFF2-40B4-BE49-F238E27FC236}">
                <a16:creationId xmlns:a16="http://schemas.microsoft.com/office/drawing/2014/main" xmlns="" id="{C0A6C0B0-E55A-445A-8655-2B05AD8FD5B0}"/>
              </a:ext>
            </a:extLst>
          </p:cNvPr>
          <p:cNvSpPr>
            <a:spLocks noGrp="1"/>
          </p:cNvSpPr>
          <p:nvPr>
            <p:ph idx="1"/>
          </p:nvPr>
        </p:nvSpPr>
        <p:spPr>
          <a:xfrm>
            <a:off x="1251678" y="1267326"/>
            <a:ext cx="10178322" cy="5069305"/>
          </a:xfrm>
        </p:spPr>
        <p:txBody>
          <a:bodyPr>
            <a:normAutofit/>
          </a:bodyPr>
          <a:lstStyle/>
          <a:p>
            <a:r>
              <a:rPr lang="en-US" dirty="0"/>
              <a:t>A Yottabyte is 1,208,925,819,614,629,174,706,176 (280) bytes, 1,024 Zettabytes, 1,048,576 Exabytes, 1,073,741,824 Petabytes, 1,099,511,627,776 Terabytes, 1,125,899,910,000,000 Gigabytes, or 1,152,921,500,000,000,000 Megabytes.</a:t>
            </a:r>
          </a:p>
          <a:p>
            <a:endParaRPr lang="en-US" dirty="0"/>
          </a:p>
          <a:p>
            <a:r>
              <a:rPr lang="en-US" dirty="0"/>
              <a:t>1,007,438,183,012,190,978,921 pages of plaint </a:t>
            </a:r>
            <a:r>
              <a:rPr lang="en-US" dirty="0" err="1"/>
              <a:t>ext</a:t>
            </a:r>
            <a:r>
              <a:rPr lang="en-US" dirty="0"/>
              <a:t> (1,200 characters)</a:t>
            </a:r>
          </a:p>
          <a:p>
            <a:r>
              <a:rPr lang="en-US" dirty="0"/>
              <a:t>5,037,190,915,060,954,894 books (200 pages or 240,000 characters)</a:t>
            </a:r>
          </a:p>
          <a:p>
            <a:r>
              <a:rPr lang="en-US" dirty="0"/>
              <a:t>720,575,937,500,000,000 web pages (with 1.6 MB average file size)</a:t>
            </a:r>
          </a:p>
          <a:p>
            <a:r>
              <a:rPr lang="en-US" dirty="0"/>
              <a:t>384,307,166,666,666,666 digital pictures (with 3 MB average file size)</a:t>
            </a:r>
          </a:p>
          <a:p>
            <a:r>
              <a:rPr lang="en-US" dirty="0"/>
              <a:t>288,230,375,000,000,000 MP3 audio files (with 4 MB average file size)</a:t>
            </a:r>
          </a:p>
          <a:p>
            <a:r>
              <a:rPr lang="en-US" dirty="0"/>
              <a:t>1,773,725,384,615,384 650 MB CD's</a:t>
            </a:r>
          </a:p>
          <a:p>
            <a:r>
              <a:rPr lang="en-US" dirty="0"/>
              <a:t>257,054,773,251,740 4.38 GB DVDs</a:t>
            </a:r>
          </a:p>
          <a:p>
            <a:r>
              <a:rPr lang="en-US" dirty="0"/>
              <a:t>45,035,996,273,704 25 GB Blu-ray discs</a:t>
            </a:r>
          </a:p>
        </p:txBody>
      </p:sp>
    </p:spTree>
    <p:extLst>
      <p:ext uri="{BB962C8B-B14F-4D97-AF65-F5344CB8AC3E}">
        <p14:creationId xmlns:p14="http://schemas.microsoft.com/office/powerpoint/2010/main" val="3642852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2D005-3F7E-44F2-9BC2-1A57E90184CD}"/>
              </a:ext>
            </a:extLst>
          </p:cNvPr>
          <p:cNvSpPr>
            <a:spLocks noGrp="1"/>
          </p:cNvSpPr>
          <p:nvPr>
            <p:ph type="title"/>
          </p:nvPr>
        </p:nvSpPr>
        <p:spPr/>
        <p:txBody>
          <a:bodyPr/>
          <a:lstStyle/>
          <a:p>
            <a:r>
              <a:rPr lang="en-US" dirty="0"/>
              <a:t>Check Understanding</a:t>
            </a:r>
          </a:p>
        </p:txBody>
      </p:sp>
      <p:sp>
        <p:nvSpPr>
          <p:cNvPr id="3" name="Content Placeholder 2">
            <a:extLst>
              <a:ext uri="{FF2B5EF4-FFF2-40B4-BE49-F238E27FC236}">
                <a16:creationId xmlns:a16="http://schemas.microsoft.com/office/drawing/2014/main" xmlns="" id="{BC8AD976-F05D-46BE-83EA-D7D7B261AED7}"/>
              </a:ext>
            </a:extLst>
          </p:cNvPr>
          <p:cNvSpPr>
            <a:spLocks noGrp="1"/>
          </p:cNvSpPr>
          <p:nvPr>
            <p:ph idx="1"/>
          </p:nvPr>
        </p:nvSpPr>
        <p:spPr/>
        <p:txBody>
          <a:bodyPr>
            <a:normAutofit/>
          </a:bodyPr>
          <a:lstStyle/>
          <a:p>
            <a:r>
              <a:rPr lang="en-US" dirty="0"/>
              <a:t>ASCII (American Standard Code for Information Interchange) is the most common format for text files in computers and on the Internet. </a:t>
            </a:r>
          </a:p>
          <a:p>
            <a:r>
              <a:rPr lang="en-US" dirty="0"/>
              <a:t>In an ASCII file, each alphabetic, numeric, or special character is represented with a 7-bit binary number (a string of seven 0s or 1s). 128 possible characters are defined.</a:t>
            </a:r>
          </a:p>
          <a:p>
            <a:r>
              <a:rPr lang="en-US" dirty="0"/>
              <a:t>UNIX and DOS-based operating systems use ASCII for text files. </a:t>
            </a:r>
          </a:p>
          <a:p>
            <a:r>
              <a:rPr lang="en-US" dirty="0"/>
              <a:t>ASCII was developed by the American National Standards Institute (ANSI).</a:t>
            </a:r>
          </a:p>
        </p:txBody>
      </p:sp>
    </p:spTree>
    <p:extLst>
      <p:ext uri="{BB962C8B-B14F-4D97-AF65-F5344CB8AC3E}">
        <p14:creationId xmlns:p14="http://schemas.microsoft.com/office/powerpoint/2010/main" val="13574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7CC250-B9AC-4A5E-9366-F8BE5B9BEEF5}"/>
              </a:ext>
            </a:extLst>
          </p:cNvPr>
          <p:cNvSpPr>
            <a:spLocks noGrp="1"/>
          </p:cNvSpPr>
          <p:nvPr>
            <p:ph type="title"/>
          </p:nvPr>
        </p:nvSpPr>
        <p:spPr/>
        <p:txBody>
          <a:bodyPr/>
          <a:lstStyle/>
          <a:p>
            <a:r>
              <a:rPr lang="en-US" dirty="0"/>
              <a:t>Computing Power</a:t>
            </a:r>
          </a:p>
        </p:txBody>
      </p:sp>
      <p:sp>
        <p:nvSpPr>
          <p:cNvPr id="3" name="Content Placeholder 2">
            <a:extLst>
              <a:ext uri="{FF2B5EF4-FFF2-40B4-BE49-F238E27FC236}">
                <a16:creationId xmlns:a16="http://schemas.microsoft.com/office/drawing/2014/main" xmlns="" id="{7E8BDD7D-BDEC-41CD-8401-9E69CFF634DE}"/>
              </a:ext>
            </a:extLst>
          </p:cNvPr>
          <p:cNvSpPr>
            <a:spLocks noGrp="1"/>
          </p:cNvSpPr>
          <p:nvPr>
            <p:ph idx="1"/>
          </p:nvPr>
        </p:nvSpPr>
        <p:spPr/>
        <p:txBody>
          <a:bodyPr>
            <a:normAutofit/>
          </a:bodyPr>
          <a:lstStyle/>
          <a:p>
            <a:r>
              <a:rPr lang="en-US" dirty="0"/>
              <a:t>The computing power and the speed of computers had increased over the years. </a:t>
            </a:r>
          </a:p>
          <a:p>
            <a:r>
              <a:rPr lang="en-US" dirty="0"/>
              <a:t>The size of the digital data now created and consumed every day is staggering. </a:t>
            </a:r>
          </a:p>
          <a:p>
            <a:r>
              <a:rPr lang="en-US" dirty="0"/>
              <a:t>Units of measure (terabytes) that previously seemed unfathomably large are now making their way into personal computing. </a:t>
            </a:r>
          </a:p>
          <a:p>
            <a:r>
              <a:rPr lang="en-US" dirty="0"/>
              <a:t>This rapid growth of digital data presents many new opportunities and also poses new challenges to engineers and programmers. The implications of so-called Big Data will not be investigated until later in the course, but it's good and interesting to be thinking about the size of things now.</a:t>
            </a:r>
          </a:p>
        </p:txBody>
      </p:sp>
    </p:spTree>
    <p:extLst>
      <p:ext uri="{BB962C8B-B14F-4D97-AF65-F5344CB8AC3E}">
        <p14:creationId xmlns:p14="http://schemas.microsoft.com/office/powerpoint/2010/main" val="2339102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0C7880-E855-43F4-9C8A-CDD23399B0B6}"/>
              </a:ext>
            </a:extLst>
          </p:cNvPr>
          <p:cNvSpPr>
            <a:spLocks noGrp="1"/>
          </p:cNvSpPr>
          <p:nvPr>
            <p:ph type="title"/>
          </p:nvPr>
        </p:nvSpPr>
        <p:spPr/>
        <p:txBody>
          <a:bodyPr/>
          <a:lstStyle/>
          <a:p>
            <a:r>
              <a:rPr lang="en-US" dirty="0"/>
              <a:t>What is a byte?</a:t>
            </a:r>
          </a:p>
        </p:txBody>
      </p:sp>
      <p:sp>
        <p:nvSpPr>
          <p:cNvPr id="3" name="Content Placeholder 2">
            <a:extLst>
              <a:ext uri="{FF2B5EF4-FFF2-40B4-BE49-F238E27FC236}">
                <a16:creationId xmlns:a16="http://schemas.microsoft.com/office/drawing/2014/main" xmlns="" id="{103D0A95-9CB0-49A7-B8BE-1CBC9582CD46}"/>
              </a:ext>
            </a:extLst>
          </p:cNvPr>
          <p:cNvSpPr>
            <a:spLocks noGrp="1"/>
          </p:cNvSpPr>
          <p:nvPr>
            <p:ph idx="1"/>
          </p:nvPr>
        </p:nvSpPr>
        <p:spPr/>
        <p:txBody>
          <a:bodyPr/>
          <a:lstStyle/>
          <a:p>
            <a:r>
              <a:rPr lang="en-US" dirty="0"/>
              <a:t>A unit of data that is 8 bits long. </a:t>
            </a:r>
          </a:p>
          <a:p>
            <a:r>
              <a:rPr lang="en-US" dirty="0"/>
              <a:t>A byte is the standard “chunk size” for binary information in most computers. </a:t>
            </a:r>
          </a:p>
          <a:p>
            <a:r>
              <a:rPr lang="en-US" dirty="0"/>
              <a:t>The information and files are so large today we need new units of measurement to describe the size of our data. </a:t>
            </a:r>
          </a:p>
        </p:txBody>
      </p:sp>
    </p:spTree>
    <p:extLst>
      <p:ext uri="{BB962C8B-B14F-4D97-AF65-F5344CB8AC3E}">
        <p14:creationId xmlns:p14="http://schemas.microsoft.com/office/powerpoint/2010/main" val="997771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65FDEE-526B-4EA3-8146-A791B7CADA24}"/>
              </a:ext>
            </a:extLst>
          </p:cNvPr>
          <p:cNvSpPr>
            <a:spLocks noGrp="1"/>
          </p:cNvSpPr>
          <p:nvPr>
            <p:ph type="title"/>
          </p:nvPr>
        </p:nvSpPr>
        <p:spPr/>
        <p:txBody>
          <a:bodyPr/>
          <a:lstStyle/>
          <a:p>
            <a:r>
              <a:rPr lang="en-US" dirty="0"/>
              <a:t>Lesson Objectives</a:t>
            </a:r>
          </a:p>
        </p:txBody>
      </p:sp>
      <p:sp>
        <p:nvSpPr>
          <p:cNvPr id="3" name="Content Placeholder 2">
            <a:extLst>
              <a:ext uri="{FF2B5EF4-FFF2-40B4-BE49-F238E27FC236}">
                <a16:creationId xmlns:a16="http://schemas.microsoft.com/office/drawing/2014/main" xmlns="" id="{A704D12E-A46C-4D1E-8D57-E95150E57FC9}"/>
              </a:ext>
            </a:extLst>
          </p:cNvPr>
          <p:cNvSpPr>
            <a:spLocks noGrp="1"/>
          </p:cNvSpPr>
          <p:nvPr>
            <p:ph idx="1"/>
          </p:nvPr>
        </p:nvSpPr>
        <p:spPr/>
        <p:txBody>
          <a:bodyPr/>
          <a:lstStyle/>
          <a:p>
            <a:r>
              <a:rPr lang="en-US" dirty="0"/>
              <a:t>Understand the relationships between bytes, kilobytes, megabytes, gigabytes</a:t>
            </a:r>
          </a:p>
          <a:p>
            <a:r>
              <a:rPr lang="en-US" dirty="0"/>
              <a:t>Find the size of computer files on your computer</a:t>
            </a:r>
          </a:p>
          <a:p>
            <a:r>
              <a:rPr lang="en-US" dirty="0"/>
              <a:t>Compare the sizes of various types of data files</a:t>
            </a:r>
          </a:p>
        </p:txBody>
      </p:sp>
    </p:spTree>
    <p:extLst>
      <p:ext uri="{BB962C8B-B14F-4D97-AF65-F5344CB8AC3E}">
        <p14:creationId xmlns:p14="http://schemas.microsoft.com/office/powerpoint/2010/main" val="760320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92C1B8-68AB-4CB0-96F4-47156D4F05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115C93E-7F35-4820-9B3E-27C4D531F974}"/>
              </a:ext>
            </a:extLst>
          </p:cNvPr>
          <p:cNvSpPr>
            <a:spLocks noGrp="1"/>
          </p:cNvSpPr>
          <p:nvPr>
            <p:ph idx="1"/>
          </p:nvPr>
        </p:nvSpPr>
        <p:spPr/>
        <p:txBody>
          <a:bodyPr/>
          <a:lstStyle/>
          <a:p>
            <a:r>
              <a:rPr lang="en-US" dirty="0"/>
              <a:t>The 8-bit byte has become the de-facto fundamental unit with which we measure the “size” of data on computers, and in fact, today most computers only let you save data as combinations of whole bytes; even if you only want to store 1 bit of information, you have to use a whole byte to do it. And many computer systems will require you store even more than that. Messages sent over the Internet are also typically structured as messages with byte-offsets.</a:t>
            </a:r>
          </a:p>
        </p:txBody>
      </p:sp>
    </p:spTree>
    <p:extLst>
      <p:ext uri="{BB962C8B-B14F-4D97-AF65-F5344CB8AC3E}">
        <p14:creationId xmlns:p14="http://schemas.microsoft.com/office/powerpoint/2010/main" val="589538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ACADF1-C83C-405A-94FC-797BBA136243}"/>
              </a:ext>
            </a:extLst>
          </p:cNvPr>
          <p:cNvSpPr>
            <a:spLocks noGrp="1"/>
          </p:cNvSpPr>
          <p:nvPr>
            <p:ph type="title"/>
          </p:nvPr>
        </p:nvSpPr>
        <p:spPr/>
        <p:txBody>
          <a:bodyPr/>
          <a:lstStyle/>
          <a:p>
            <a:r>
              <a:rPr lang="en-US" dirty="0"/>
              <a:t>File Size Comparison: .txt vs .doc</a:t>
            </a:r>
            <a:br>
              <a:rPr lang="en-US" dirty="0"/>
            </a:br>
            <a:endParaRPr lang="en-US" dirty="0"/>
          </a:p>
        </p:txBody>
      </p:sp>
      <p:sp>
        <p:nvSpPr>
          <p:cNvPr id="3" name="Content Placeholder 2">
            <a:extLst>
              <a:ext uri="{FF2B5EF4-FFF2-40B4-BE49-F238E27FC236}">
                <a16:creationId xmlns:a16="http://schemas.microsoft.com/office/drawing/2014/main" xmlns="" id="{8D348919-0AB6-45FB-9CEB-77497006790C}"/>
              </a:ext>
            </a:extLst>
          </p:cNvPr>
          <p:cNvSpPr>
            <a:spLocks noGrp="1"/>
          </p:cNvSpPr>
          <p:nvPr>
            <p:ph idx="1"/>
          </p:nvPr>
        </p:nvSpPr>
        <p:spPr/>
        <p:txBody>
          <a:bodyPr>
            <a:normAutofit/>
          </a:bodyPr>
          <a:lstStyle/>
          <a:p>
            <a:r>
              <a:rPr lang="en-US" dirty="0" smtClean="0"/>
              <a:t>If </a:t>
            </a:r>
            <a:r>
              <a:rPr lang="en-US" dirty="0"/>
              <a:t>a single ASCII character is one byte then if we were to store the word “hello” in a plain ASCII text file in a computer, we would expect it to need 5 bytes (or 40 bits) of memory.</a:t>
            </a:r>
          </a:p>
          <a:p>
            <a:endParaRPr lang="en-US" dirty="0"/>
          </a:p>
          <a:p>
            <a:r>
              <a:rPr lang="en-US" dirty="0"/>
              <a:t>What about a Microsoft Word document that contains the single word "hello"? How many more bytes will a Word document require to store the word “hello” than a plain text document?</a:t>
            </a:r>
          </a:p>
          <a:p>
            <a:endParaRPr lang="en-US" dirty="0"/>
          </a:p>
          <a:p>
            <a:r>
              <a:rPr lang="en-US" dirty="0"/>
              <a:t>Discuss: Have students silently make their prediction, then share with a partner, then share with the group. Prompt a couple students to share why they chose the size they did.</a:t>
            </a:r>
          </a:p>
          <a:p>
            <a:endParaRPr lang="en-US" dirty="0"/>
          </a:p>
          <a:p>
            <a:endParaRPr lang="en-US" dirty="0"/>
          </a:p>
        </p:txBody>
      </p:sp>
    </p:spTree>
    <p:extLst>
      <p:ext uri="{BB962C8B-B14F-4D97-AF65-F5344CB8AC3E}">
        <p14:creationId xmlns:p14="http://schemas.microsoft.com/office/powerpoint/2010/main" val="40602016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1A656F-5588-40F2-AB91-BBF5A6AB372B}"/>
              </a:ext>
            </a:extLst>
          </p:cNvPr>
          <p:cNvSpPr>
            <a:spLocks noGrp="1"/>
          </p:cNvSpPr>
          <p:nvPr>
            <p:ph type="title"/>
          </p:nvPr>
        </p:nvSpPr>
        <p:spPr/>
        <p:txBody>
          <a:bodyPr/>
          <a:lstStyle/>
          <a:p>
            <a:r>
              <a:rPr lang="en-US" dirty="0"/>
              <a:t>Recall!</a:t>
            </a:r>
          </a:p>
        </p:txBody>
      </p:sp>
      <p:sp>
        <p:nvSpPr>
          <p:cNvPr id="3" name="Content Placeholder 2">
            <a:extLst>
              <a:ext uri="{FF2B5EF4-FFF2-40B4-BE49-F238E27FC236}">
                <a16:creationId xmlns:a16="http://schemas.microsoft.com/office/drawing/2014/main" xmlns="" id="{74864865-BB2D-44ED-9356-63C431BE607E}"/>
              </a:ext>
            </a:extLst>
          </p:cNvPr>
          <p:cNvSpPr>
            <a:spLocks noGrp="1"/>
          </p:cNvSpPr>
          <p:nvPr>
            <p:ph idx="1"/>
          </p:nvPr>
        </p:nvSpPr>
        <p:spPr/>
        <p:txBody>
          <a:bodyPr/>
          <a:lstStyle/>
          <a:p>
            <a:r>
              <a:rPr lang="en-US" dirty="0"/>
              <a:t> A single character of ASCII text requires 8 bits. </a:t>
            </a:r>
          </a:p>
          <a:p>
            <a:r>
              <a:rPr lang="en-US" dirty="0"/>
              <a:t>The technical term for 8 bits of data is a byte.</a:t>
            </a:r>
          </a:p>
        </p:txBody>
      </p:sp>
    </p:spTree>
    <p:extLst>
      <p:ext uri="{BB962C8B-B14F-4D97-AF65-F5344CB8AC3E}">
        <p14:creationId xmlns:p14="http://schemas.microsoft.com/office/powerpoint/2010/main" val="1807426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5BCB1F-D416-4199-BB98-1BD50A3AE3A3}"/>
              </a:ext>
            </a:extLst>
          </p:cNvPr>
          <p:cNvSpPr>
            <a:spLocks noGrp="1"/>
          </p:cNvSpPr>
          <p:nvPr>
            <p:ph type="title"/>
          </p:nvPr>
        </p:nvSpPr>
        <p:spPr/>
        <p:txBody>
          <a:bodyPr/>
          <a:lstStyle/>
          <a:p>
            <a:r>
              <a:rPr lang="en-US" dirty="0"/>
              <a:t>Why is a Byte 8 bits?</a:t>
            </a:r>
          </a:p>
        </p:txBody>
      </p:sp>
      <p:sp>
        <p:nvSpPr>
          <p:cNvPr id="3" name="Content Placeholder 2">
            <a:extLst>
              <a:ext uri="{FF2B5EF4-FFF2-40B4-BE49-F238E27FC236}">
                <a16:creationId xmlns:a16="http://schemas.microsoft.com/office/drawing/2014/main" xmlns="" id="{6E4095E5-3566-41B7-A6B4-987FD204AFF7}"/>
              </a:ext>
            </a:extLst>
          </p:cNvPr>
          <p:cNvSpPr>
            <a:spLocks noGrp="1"/>
          </p:cNvSpPr>
          <p:nvPr>
            <p:ph idx="1"/>
          </p:nvPr>
        </p:nvSpPr>
        <p:spPr/>
        <p:txBody>
          <a:bodyPr>
            <a:normAutofit fontScale="85000" lnSpcReduction="20000"/>
          </a:bodyPr>
          <a:lstStyle/>
          <a:p>
            <a:r>
              <a:rPr lang="en-US" dirty="0"/>
              <a:t>The 8-bit byte was not always standard. Computers used many different "byte" sizes over the course of history, depending on hardware and how addressable memory worked. However, much of the early computing world relied on representing data and computer instructions encoded in ASCII text where every character is 8 bits. Thus, 8-bits was such a common chunk-size for representing information that it stuck and they gave it its own name - byte.</a:t>
            </a:r>
          </a:p>
          <a:p>
            <a:endParaRPr lang="en-US" dirty="0"/>
          </a:p>
          <a:p>
            <a:r>
              <a:rPr lang="en-US" dirty="0"/>
              <a:t>There are various accounts about why it was called a “byte” but most point to early days at IBM where “bite” was used to refer to groups of 8-bits that a computer was processing, as in it could “bite” off 8 bits at time. The spelling was changed to “byte” to avoid confusion with “bit”.</a:t>
            </a:r>
          </a:p>
          <a:p>
            <a:endParaRPr lang="en-US" dirty="0"/>
          </a:p>
          <a:p>
            <a:r>
              <a:rPr lang="en-US" dirty="0"/>
              <a:t>Bytes became the fundamental unit with which we measure the “size” of data on computers, and in fact, today most computers only let you save data as combinations of whole bytes; even if you only want to store 1 bit of information, you have to use a whole byte to do it.</a:t>
            </a:r>
          </a:p>
        </p:txBody>
      </p:sp>
    </p:spTree>
    <p:extLst>
      <p:ext uri="{BB962C8B-B14F-4D97-AF65-F5344CB8AC3E}">
        <p14:creationId xmlns:p14="http://schemas.microsoft.com/office/powerpoint/2010/main" val="1998080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4110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247234-B893-4FDD-BCFB-B6F2FEDD0AAF}"/>
              </a:ext>
            </a:extLst>
          </p:cNvPr>
          <p:cNvSpPr>
            <a:spLocks noGrp="1"/>
          </p:cNvSpPr>
          <p:nvPr>
            <p:ph type="title"/>
          </p:nvPr>
        </p:nvSpPr>
        <p:spPr/>
        <p:txBody>
          <a:bodyPr/>
          <a:lstStyle/>
          <a:p>
            <a:r>
              <a:rPr lang="en-US" dirty="0"/>
              <a:t>Vocab is important</a:t>
            </a:r>
          </a:p>
        </p:txBody>
      </p:sp>
      <p:sp>
        <p:nvSpPr>
          <p:cNvPr id="3" name="Content Placeholder 2">
            <a:extLst>
              <a:ext uri="{FF2B5EF4-FFF2-40B4-BE49-F238E27FC236}">
                <a16:creationId xmlns:a16="http://schemas.microsoft.com/office/drawing/2014/main" xmlns="" id="{A5CA35D7-51E8-4460-BB3E-1B41F22594CF}"/>
              </a:ext>
            </a:extLst>
          </p:cNvPr>
          <p:cNvSpPr>
            <a:spLocks noGrp="1"/>
          </p:cNvSpPr>
          <p:nvPr>
            <p:ph idx="1"/>
          </p:nvPr>
        </p:nvSpPr>
        <p:spPr/>
        <p:txBody>
          <a:bodyPr/>
          <a:lstStyle/>
          <a:p>
            <a:r>
              <a:rPr lang="en-US" dirty="0"/>
              <a:t>As we start this lesson about Data and Digital Information we need to get familiar with terminology about data and different types of data files.</a:t>
            </a:r>
          </a:p>
        </p:txBody>
      </p:sp>
    </p:spTree>
    <p:extLst>
      <p:ext uri="{BB962C8B-B14F-4D97-AF65-F5344CB8AC3E}">
        <p14:creationId xmlns:p14="http://schemas.microsoft.com/office/powerpoint/2010/main" val="85297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5FD874-DF71-4D6B-B999-D932CC7958C0}"/>
              </a:ext>
            </a:extLst>
          </p:cNvPr>
          <p:cNvSpPr>
            <a:spLocks noGrp="1"/>
          </p:cNvSpPr>
          <p:nvPr>
            <p:ph type="title"/>
          </p:nvPr>
        </p:nvSpPr>
        <p:spPr/>
        <p:txBody>
          <a:bodyPr/>
          <a:lstStyle/>
          <a:p>
            <a:r>
              <a:rPr lang="en-US" dirty="0"/>
              <a:t>Measuring file sizes</a:t>
            </a:r>
          </a:p>
        </p:txBody>
      </p:sp>
      <p:sp>
        <p:nvSpPr>
          <p:cNvPr id="3" name="Content Placeholder 2">
            <a:extLst>
              <a:ext uri="{FF2B5EF4-FFF2-40B4-BE49-F238E27FC236}">
                <a16:creationId xmlns:a16="http://schemas.microsoft.com/office/drawing/2014/main" xmlns="" id="{21EEE781-45D3-4DDD-B9EC-B217724BD8D9}"/>
              </a:ext>
            </a:extLst>
          </p:cNvPr>
          <p:cNvSpPr>
            <a:spLocks noGrp="1"/>
          </p:cNvSpPr>
          <p:nvPr>
            <p:ph idx="1"/>
          </p:nvPr>
        </p:nvSpPr>
        <p:spPr/>
        <p:txBody>
          <a:bodyPr/>
          <a:lstStyle/>
          <a:p>
            <a:r>
              <a:rPr lang="en-US" dirty="0"/>
              <a:t>Bit</a:t>
            </a:r>
          </a:p>
          <a:p>
            <a:r>
              <a:rPr lang="en-US" dirty="0"/>
              <a:t>Byte</a:t>
            </a:r>
          </a:p>
          <a:p>
            <a:r>
              <a:rPr lang="en-US" dirty="0"/>
              <a:t>KB</a:t>
            </a:r>
          </a:p>
          <a:p>
            <a:r>
              <a:rPr lang="en-US" dirty="0"/>
              <a:t>MB</a:t>
            </a:r>
          </a:p>
          <a:p>
            <a:r>
              <a:rPr lang="en-US" dirty="0"/>
              <a:t>GB</a:t>
            </a:r>
          </a:p>
          <a:p>
            <a:r>
              <a:rPr lang="en-US" dirty="0"/>
              <a:t>TB</a:t>
            </a:r>
          </a:p>
          <a:p>
            <a:r>
              <a:rPr lang="en-US" dirty="0"/>
              <a:t>PB</a:t>
            </a:r>
          </a:p>
          <a:p>
            <a:r>
              <a:rPr lang="en-US" dirty="0"/>
              <a:t>Exabyte (EB)</a:t>
            </a:r>
          </a:p>
        </p:txBody>
      </p:sp>
    </p:spTree>
    <p:extLst>
      <p:ext uri="{BB962C8B-B14F-4D97-AF65-F5344CB8AC3E}">
        <p14:creationId xmlns:p14="http://schemas.microsoft.com/office/powerpoint/2010/main" val="1231477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863CA8-6F5B-4702-A045-29B77BB3CFC7}"/>
              </a:ext>
            </a:extLst>
          </p:cNvPr>
          <p:cNvSpPr>
            <a:spLocks noGrp="1"/>
          </p:cNvSpPr>
          <p:nvPr>
            <p:ph type="title"/>
          </p:nvPr>
        </p:nvSpPr>
        <p:spPr/>
        <p:txBody>
          <a:bodyPr/>
          <a:lstStyle/>
          <a:p>
            <a:r>
              <a:rPr lang="en-US" dirty="0"/>
              <a:t>Journal Time!</a:t>
            </a:r>
          </a:p>
        </p:txBody>
      </p:sp>
      <p:sp>
        <p:nvSpPr>
          <p:cNvPr id="3" name="Content Placeholder 2">
            <a:extLst>
              <a:ext uri="{FF2B5EF4-FFF2-40B4-BE49-F238E27FC236}">
                <a16:creationId xmlns:a16="http://schemas.microsoft.com/office/drawing/2014/main" xmlns="" id="{36B5DC32-F28A-4610-8377-A798CF3AE3A5}"/>
              </a:ext>
            </a:extLst>
          </p:cNvPr>
          <p:cNvSpPr>
            <a:spLocks noGrp="1"/>
          </p:cNvSpPr>
          <p:nvPr>
            <p:ph idx="1"/>
          </p:nvPr>
        </p:nvSpPr>
        <p:spPr/>
        <p:txBody>
          <a:bodyPr/>
          <a:lstStyle/>
          <a:p>
            <a:r>
              <a:rPr lang="en-US" dirty="0"/>
              <a:t>A single character of ASCII text requires 8 bits. The technical term for 8 bits of data is a byte.</a:t>
            </a:r>
          </a:p>
          <a:p>
            <a:r>
              <a:rPr lang="en-US" dirty="0"/>
              <a:t>At your table, conduct research and discuss ASCII. </a:t>
            </a:r>
          </a:p>
          <a:p>
            <a:pPr lvl="1"/>
            <a:r>
              <a:rPr lang="en-US" dirty="0"/>
              <a:t>What is it?</a:t>
            </a:r>
          </a:p>
          <a:p>
            <a:pPr lvl="1"/>
            <a:r>
              <a:rPr lang="en-US" dirty="0"/>
              <a:t>When did it start?</a:t>
            </a:r>
          </a:p>
          <a:p>
            <a:pPr lvl="1"/>
            <a:r>
              <a:rPr lang="en-US" dirty="0"/>
              <a:t>Provide a short description. </a:t>
            </a:r>
          </a:p>
        </p:txBody>
      </p:sp>
    </p:spTree>
    <p:extLst>
      <p:ext uri="{BB962C8B-B14F-4D97-AF65-F5344CB8AC3E}">
        <p14:creationId xmlns:p14="http://schemas.microsoft.com/office/powerpoint/2010/main" val="960092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ascii</a:t>
            </a:r>
            <a:endParaRPr lang="en-US" dirty="0"/>
          </a:p>
        </p:txBody>
      </p:sp>
      <p:sp>
        <p:nvSpPr>
          <p:cNvPr id="3" name="Content Placeholder 2"/>
          <p:cNvSpPr>
            <a:spLocks noGrp="1"/>
          </p:cNvSpPr>
          <p:nvPr>
            <p:ph idx="1"/>
          </p:nvPr>
        </p:nvSpPr>
        <p:spPr/>
        <p:txBody>
          <a:bodyPr/>
          <a:lstStyle/>
          <a:p>
            <a:r>
              <a:rPr lang="en-US" dirty="0" smtClean="0"/>
              <a:t>American Standard Code for Information Interexchange</a:t>
            </a:r>
          </a:p>
          <a:p>
            <a:r>
              <a:rPr lang="en-US" dirty="0" smtClean="0"/>
              <a:t>Standard that assigns letters, numbers, and other characters in the 256 slots available in the 8-bit code. </a:t>
            </a:r>
          </a:p>
          <a:p>
            <a:pPr lvl="1"/>
            <a:r>
              <a:rPr lang="en-US" dirty="0" smtClean="0"/>
              <a:t>8 bit means </a:t>
            </a:r>
          </a:p>
          <a:p>
            <a:pPr lvl="2"/>
            <a:r>
              <a:rPr lang="en-US" dirty="0"/>
              <a:t>8-bit is an early computer hardware device or software program that is capable of transferring eight bits of data at the same time. For example, the Intel 8080 processor, which was one of the first widely used computer processors ran on a 8-bit architecture. Today's computer processors </a:t>
            </a:r>
            <a:r>
              <a:rPr lang="en-US" dirty="0" smtClean="0"/>
              <a:t>are</a:t>
            </a:r>
          </a:p>
          <a:p>
            <a:pPr lvl="2"/>
            <a:r>
              <a:rPr lang="en-US" dirty="0" smtClean="0"/>
              <a:t>Video Card– 8 bit means the amount of colors capable of being displayed. </a:t>
            </a:r>
          </a:p>
          <a:p>
            <a:pPr lvl="2"/>
            <a:r>
              <a:rPr lang="en-US" dirty="0" smtClean="0"/>
              <a:t>8 bits=1 byte</a:t>
            </a:r>
            <a:endParaRPr lang="en-US" dirty="0"/>
          </a:p>
        </p:txBody>
      </p:sp>
    </p:spTree>
    <p:extLst>
      <p:ext uri="{BB962C8B-B14F-4D97-AF65-F5344CB8AC3E}">
        <p14:creationId xmlns:p14="http://schemas.microsoft.com/office/powerpoint/2010/main" val="3160763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3D9C7F-5383-4A03-8D7A-0D5A68E09D17}"/>
              </a:ext>
            </a:extLst>
          </p:cNvPr>
          <p:cNvSpPr>
            <a:spLocks noGrp="1"/>
          </p:cNvSpPr>
          <p:nvPr>
            <p:ph type="title"/>
          </p:nvPr>
        </p:nvSpPr>
        <p:spPr/>
        <p:txBody>
          <a:bodyPr/>
          <a:lstStyle/>
          <a:p>
            <a:r>
              <a:rPr lang="en-US" dirty="0"/>
              <a:t>Bit, nibble and a byte</a:t>
            </a:r>
          </a:p>
        </p:txBody>
      </p:sp>
      <p:sp>
        <p:nvSpPr>
          <p:cNvPr id="3" name="Content Placeholder 2">
            <a:extLst>
              <a:ext uri="{FF2B5EF4-FFF2-40B4-BE49-F238E27FC236}">
                <a16:creationId xmlns:a16="http://schemas.microsoft.com/office/drawing/2014/main" xmlns="" id="{A7CF9AB6-F94E-449C-BB27-F1D19B5B25EB}"/>
              </a:ext>
            </a:extLst>
          </p:cNvPr>
          <p:cNvSpPr>
            <a:spLocks noGrp="1"/>
          </p:cNvSpPr>
          <p:nvPr>
            <p:ph idx="1"/>
          </p:nvPr>
        </p:nvSpPr>
        <p:spPr/>
        <p:txBody>
          <a:bodyPr/>
          <a:lstStyle/>
          <a:p>
            <a:r>
              <a:rPr lang="en-US" dirty="0"/>
              <a:t>A bit is a value of either a 1 or 0 (on or off)</a:t>
            </a:r>
          </a:p>
          <a:p>
            <a:r>
              <a:rPr lang="en-US" dirty="0"/>
              <a:t>A Nibble is 4 bits</a:t>
            </a:r>
          </a:p>
          <a:p>
            <a:r>
              <a:rPr lang="en-US" dirty="0"/>
              <a:t>8 bits=a byte</a:t>
            </a:r>
          </a:p>
          <a:p>
            <a:pPr lvl="1"/>
            <a:r>
              <a:rPr lang="en-US" dirty="0"/>
              <a:t>1 character, e.g. “a” is one byte. </a:t>
            </a:r>
          </a:p>
          <a:p>
            <a:endParaRPr lang="en-US" dirty="0"/>
          </a:p>
        </p:txBody>
      </p:sp>
      <p:pic>
        <p:nvPicPr>
          <p:cNvPr id="4" name="Picture 3">
            <a:extLst>
              <a:ext uri="{FF2B5EF4-FFF2-40B4-BE49-F238E27FC236}">
                <a16:creationId xmlns:a16="http://schemas.microsoft.com/office/drawing/2014/main" xmlns="" id="{53C92517-D9AD-45BC-8B38-2827AC93696E}"/>
              </a:ext>
            </a:extLst>
          </p:cNvPr>
          <p:cNvPicPr>
            <a:picLocks noChangeAspect="1"/>
          </p:cNvPicPr>
          <p:nvPr/>
        </p:nvPicPr>
        <p:blipFill>
          <a:blip r:embed="rId2"/>
          <a:stretch>
            <a:fillRect/>
          </a:stretch>
        </p:blipFill>
        <p:spPr>
          <a:xfrm>
            <a:off x="6523724" y="2286001"/>
            <a:ext cx="4032984" cy="3360820"/>
          </a:xfrm>
          <a:prstGeom prst="rect">
            <a:avLst/>
          </a:prstGeom>
        </p:spPr>
      </p:pic>
    </p:spTree>
    <p:extLst>
      <p:ext uri="{BB962C8B-B14F-4D97-AF65-F5344CB8AC3E}">
        <p14:creationId xmlns:p14="http://schemas.microsoft.com/office/powerpoint/2010/main" val="107593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DB59FC-A522-4833-B376-20D0EEC5F343}"/>
              </a:ext>
            </a:extLst>
          </p:cNvPr>
          <p:cNvSpPr>
            <a:spLocks noGrp="1"/>
          </p:cNvSpPr>
          <p:nvPr>
            <p:ph type="title"/>
          </p:nvPr>
        </p:nvSpPr>
        <p:spPr/>
        <p:txBody>
          <a:bodyPr/>
          <a:lstStyle/>
          <a:p>
            <a:r>
              <a:rPr lang="en-US" dirty="0"/>
              <a:t>Kilobyte (kb)</a:t>
            </a:r>
          </a:p>
        </p:txBody>
      </p:sp>
      <p:sp>
        <p:nvSpPr>
          <p:cNvPr id="3" name="Content Placeholder 2">
            <a:extLst>
              <a:ext uri="{FF2B5EF4-FFF2-40B4-BE49-F238E27FC236}">
                <a16:creationId xmlns:a16="http://schemas.microsoft.com/office/drawing/2014/main" xmlns="" id="{CB60A82E-85D7-4BAF-AF59-3E9A52B573AA}"/>
              </a:ext>
            </a:extLst>
          </p:cNvPr>
          <p:cNvSpPr>
            <a:spLocks noGrp="1"/>
          </p:cNvSpPr>
          <p:nvPr>
            <p:ph idx="1"/>
          </p:nvPr>
        </p:nvSpPr>
        <p:spPr/>
        <p:txBody>
          <a:bodyPr/>
          <a:lstStyle/>
          <a:p>
            <a:r>
              <a:rPr lang="en-US" dirty="0"/>
              <a:t>A kilobyte is 1, 024 bytes</a:t>
            </a:r>
          </a:p>
          <a:p>
            <a:pPr lvl="1"/>
            <a:r>
              <a:rPr lang="en-US" dirty="0"/>
              <a:t>Example: 2 or 3 paragraphs of text. </a:t>
            </a:r>
          </a:p>
        </p:txBody>
      </p:sp>
    </p:spTree>
    <p:extLst>
      <p:ext uri="{BB962C8B-B14F-4D97-AF65-F5344CB8AC3E}">
        <p14:creationId xmlns:p14="http://schemas.microsoft.com/office/powerpoint/2010/main" val="900254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D22999-C3C8-4D93-8657-D932A81E9434}"/>
              </a:ext>
            </a:extLst>
          </p:cNvPr>
          <p:cNvSpPr>
            <a:spLocks noGrp="1"/>
          </p:cNvSpPr>
          <p:nvPr>
            <p:ph type="title"/>
          </p:nvPr>
        </p:nvSpPr>
        <p:spPr/>
        <p:txBody>
          <a:bodyPr/>
          <a:lstStyle/>
          <a:p>
            <a:r>
              <a:rPr lang="en-US" dirty="0"/>
              <a:t>Megabyte (mb)</a:t>
            </a:r>
          </a:p>
        </p:txBody>
      </p:sp>
      <p:sp>
        <p:nvSpPr>
          <p:cNvPr id="3" name="Content Placeholder 2">
            <a:extLst>
              <a:ext uri="{FF2B5EF4-FFF2-40B4-BE49-F238E27FC236}">
                <a16:creationId xmlns:a16="http://schemas.microsoft.com/office/drawing/2014/main" xmlns="" id="{A76CF25D-00B4-4F6F-A6A4-75B65892A145}"/>
              </a:ext>
            </a:extLst>
          </p:cNvPr>
          <p:cNvSpPr>
            <a:spLocks noGrp="1"/>
          </p:cNvSpPr>
          <p:nvPr>
            <p:ph idx="1"/>
          </p:nvPr>
        </p:nvSpPr>
        <p:spPr/>
        <p:txBody>
          <a:bodyPr/>
          <a:lstStyle/>
          <a:p>
            <a:r>
              <a:rPr lang="en-US" dirty="0"/>
              <a:t>1,048,576 bytes or 1,024 KB</a:t>
            </a:r>
          </a:p>
          <a:p>
            <a:pPr lvl="1"/>
            <a:r>
              <a:rPr lang="en-US" dirty="0"/>
              <a:t>How much is a MB?</a:t>
            </a:r>
          </a:p>
          <a:p>
            <a:pPr lvl="2"/>
            <a:r>
              <a:rPr lang="en-US" dirty="0"/>
              <a:t>873 pages of plain text (1200 characters)</a:t>
            </a:r>
          </a:p>
          <a:p>
            <a:pPr lvl="2"/>
            <a:r>
              <a:rPr lang="en-US" dirty="0"/>
              <a:t>4 books (200 pages or 240,000 characters)</a:t>
            </a:r>
          </a:p>
          <a:p>
            <a:pPr lvl="2"/>
            <a:endParaRPr lang="en-US" dirty="0"/>
          </a:p>
          <a:p>
            <a:pPr lvl="2"/>
            <a:endParaRPr lang="en-US" dirty="0"/>
          </a:p>
        </p:txBody>
      </p:sp>
    </p:spTree>
    <p:extLst>
      <p:ext uri="{BB962C8B-B14F-4D97-AF65-F5344CB8AC3E}">
        <p14:creationId xmlns:p14="http://schemas.microsoft.com/office/powerpoint/2010/main" val="337943907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821</TotalTime>
  <Words>1571</Words>
  <Application>Microsoft Office PowerPoint</Application>
  <PresentationFormat>Widescreen</PresentationFormat>
  <Paragraphs>142</Paragraphs>
  <Slides>24</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Gill Sans MT</vt:lpstr>
      <vt:lpstr>Impact</vt:lpstr>
      <vt:lpstr>Badge</vt:lpstr>
      <vt:lpstr>Bytes and Files Sizes</vt:lpstr>
      <vt:lpstr>Lesson Objectives</vt:lpstr>
      <vt:lpstr>Vocab is important</vt:lpstr>
      <vt:lpstr>Measuring file sizes</vt:lpstr>
      <vt:lpstr>Journal Time!</vt:lpstr>
      <vt:lpstr>ascii</vt:lpstr>
      <vt:lpstr>Bit, nibble and a byte</vt:lpstr>
      <vt:lpstr>Kilobyte (kb)</vt:lpstr>
      <vt:lpstr>Megabyte (mb)</vt:lpstr>
      <vt:lpstr>Gigabyte (gb)</vt:lpstr>
      <vt:lpstr>GB</vt:lpstr>
      <vt:lpstr>Terabyte (TB)</vt:lpstr>
      <vt:lpstr>Petabyte (PB) </vt:lpstr>
      <vt:lpstr>Exabyte (EB)</vt:lpstr>
      <vt:lpstr>Zettabyte (ZB)</vt:lpstr>
      <vt:lpstr>Yottabyte (YB)</vt:lpstr>
      <vt:lpstr>Check Understanding</vt:lpstr>
      <vt:lpstr>Computing Power</vt:lpstr>
      <vt:lpstr>What is a byte?</vt:lpstr>
      <vt:lpstr>PowerPoint Presentation</vt:lpstr>
      <vt:lpstr>File Size Comparison: .txt vs .doc </vt:lpstr>
      <vt:lpstr>Recall!</vt:lpstr>
      <vt:lpstr>Why is a Byte 8 bits?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Bytes and Files Sizes</dc:title>
  <dc:creator>Angie Outland</dc:creator>
  <cp:lastModifiedBy>Outland, Angela</cp:lastModifiedBy>
  <cp:revision>16</cp:revision>
  <dcterms:created xsi:type="dcterms:W3CDTF">2018-09-18T23:29:58Z</dcterms:created>
  <dcterms:modified xsi:type="dcterms:W3CDTF">2018-09-21T15:40:22Z</dcterms:modified>
</cp:coreProperties>
</file>